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F0C92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1" i="0">
                <a:solidFill>
                  <a:srgbClr val="243B8A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F0C92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605" y="2805811"/>
            <a:ext cx="5257165" cy="3533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CC0300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575" y="2642107"/>
            <a:ext cx="5164455" cy="3503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0F5633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F0C92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12603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0462" y="1320546"/>
            <a:ext cx="570928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F0C92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70219" y="2755518"/>
            <a:ext cx="5644515" cy="3609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rgbClr val="243B8A"/>
                </a:solidFill>
                <a:latin typeface="Titillium Web"/>
                <a:cs typeface="Titillium We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02834" y="6607556"/>
            <a:ext cx="1771015" cy="207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44536A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2548" y="2799969"/>
            <a:ext cx="4484370" cy="3638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tillium Web"/>
                <a:cs typeface="Titillium Web"/>
              </a:rPr>
              <a:t>L’intervento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agevolativo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esame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intende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sostenere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aree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Comuni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3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crateri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sismici</a:t>
            </a:r>
            <a:r>
              <a:rPr sz="1100" spc="3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3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Centro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Italia</a:t>
            </a:r>
            <a:r>
              <a:rPr sz="1100" spc="3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2009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3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2016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l’avvio,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3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riavvio</a:t>
            </a:r>
            <a:r>
              <a:rPr sz="1100" spc="3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il </a:t>
            </a:r>
            <a:r>
              <a:rPr sz="1100" dirty="0">
                <a:latin typeface="Titillium Web"/>
                <a:cs typeface="Titillium Web"/>
              </a:rPr>
              <a:t>consolidamento</a:t>
            </a:r>
            <a:r>
              <a:rPr sz="1100" spc="23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29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23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economiche</a:t>
            </a:r>
            <a:r>
              <a:rPr sz="1100" spc="23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229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229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23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rientro</a:t>
            </a:r>
            <a:r>
              <a:rPr sz="1100" spc="24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29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quelle </a:t>
            </a:r>
            <a:r>
              <a:rPr sz="1100" dirty="0">
                <a:latin typeface="Titillium Web"/>
                <a:cs typeface="Titillium Web"/>
              </a:rPr>
              <a:t>temporaneamente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delocalizzate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attraverso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creazione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micro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PMI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il </a:t>
            </a:r>
            <a:r>
              <a:rPr sz="1100" spc="-10" dirty="0">
                <a:latin typeface="Titillium Web"/>
                <a:cs typeface="Titillium Web"/>
              </a:rPr>
              <a:t>rafforzamento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quelle </a:t>
            </a:r>
            <a:r>
              <a:rPr sz="1100" spc="-10" dirty="0">
                <a:latin typeface="Titillium Web"/>
                <a:cs typeface="Titillium Web"/>
              </a:rPr>
              <a:t>esistenti.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12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INTERVENTI</a:t>
            </a:r>
            <a:r>
              <a:rPr sz="1300" b="1" spc="9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AGEVOLABILI</a:t>
            </a:r>
            <a:endParaRPr sz="1300">
              <a:latin typeface="Titillium Web"/>
              <a:cs typeface="Titillium Web"/>
            </a:endParaRPr>
          </a:p>
          <a:p>
            <a:pPr marL="12700" marR="744220" algn="just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Titillium Web"/>
                <a:cs typeface="Titillium Web"/>
              </a:rPr>
              <a:t>Investimenti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realizzati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Cratere,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</a:t>
            </a:r>
            <a:r>
              <a:rPr sz="1100" dirty="0">
                <a:latin typeface="Titillium Web"/>
                <a:cs typeface="Titillium Web"/>
              </a:rPr>
              <a:t>spesa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finalizzati: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Nuove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iniziative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imprenditoriali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allo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società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micro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piccole </a:t>
            </a:r>
            <a:r>
              <a:rPr sz="1100" dirty="0">
                <a:latin typeface="Titillium Web"/>
                <a:cs typeface="Titillium Web"/>
              </a:rPr>
              <a:t>esistenti</a:t>
            </a:r>
            <a:r>
              <a:rPr sz="1100" spc="225" dirty="0"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costituite</a:t>
            </a:r>
            <a:r>
              <a:rPr sz="1100" u="sng" spc="25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da</a:t>
            </a:r>
            <a:r>
              <a:rPr sz="1100" u="sng" spc="254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non</a:t>
            </a:r>
            <a:r>
              <a:rPr sz="1100" u="sng" spc="25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più</a:t>
            </a:r>
            <a:r>
              <a:rPr sz="1100" u="sng" spc="25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di</a:t>
            </a:r>
            <a:r>
              <a:rPr sz="1100" u="sng" spc="24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60</a:t>
            </a:r>
            <a:r>
              <a:rPr sz="1100" u="sng" spc="25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mesi</a:t>
            </a:r>
            <a:r>
              <a:rPr sz="1100" u="sng" spc="24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(importo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min</a:t>
            </a:r>
            <a:r>
              <a:rPr sz="1100" spc="2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400k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max </a:t>
            </a:r>
            <a:r>
              <a:rPr sz="1100" dirty="0">
                <a:latin typeface="Titillium Web"/>
                <a:cs typeface="Titillium Web"/>
              </a:rPr>
              <a:t>1,5mln)</a:t>
            </a:r>
            <a:r>
              <a:rPr sz="1100" spc="20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graduatoria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investimento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volti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consolidamento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9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società</a:t>
            </a:r>
            <a:r>
              <a:rPr sz="1100" b="1" spc="8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costituite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oltre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60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mesi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(importo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min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400k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max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2,5mln)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sportello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quelle danneggiate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sisma,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graduatoria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 </a:t>
            </a:r>
            <a:r>
              <a:rPr sz="1100" spc="-10" dirty="0">
                <a:latin typeface="Titillium Web"/>
                <a:cs typeface="Titillium Web"/>
              </a:rPr>
              <a:t>restanti.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100" spc="-100" dirty="0">
                <a:latin typeface="Wingdings"/>
                <a:cs typeface="Wingdings"/>
              </a:rPr>
              <a:t>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realizzati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24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mesi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151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DOTAZIONE</a:t>
            </a:r>
            <a:r>
              <a:rPr sz="1300" b="1" spc="-1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FINANZIARIA</a:t>
            </a:r>
            <a:endParaRPr sz="13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40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mln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€</a:t>
            </a:r>
            <a:endParaRPr sz="11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b="1" dirty="0">
                <a:latin typeface="Titillium Web"/>
                <a:cs typeface="Titillium Web"/>
              </a:rPr>
              <a:t>40%</a:t>
            </a:r>
            <a:r>
              <a:rPr sz="1100" b="1" spc="1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delle</a:t>
            </a:r>
            <a:r>
              <a:rPr sz="1100" b="1" spc="1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risorse</a:t>
            </a:r>
            <a:r>
              <a:rPr sz="1100" b="1" spc="114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riservate</a:t>
            </a:r>
            <a:r>
              <a:rPr sz="1100" b="1" spc="1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</a:t>
            </a:r>
            <a:r>
              <a:rPr sz="1100" b="1" spc="114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realtà</a:t>
            </a:r>
            <a:r>
              <a:rPr sz="1100" b="1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con</a:t>
            </a:r>
            <a:r>
              <a:rPr sz="1100" b="1" spc="114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sede</a:t>
            </a:r>
            <a:r>
              <a:rPr sz="1100" b="1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nelle</a:t>
            </a:r>
            <a:r>
              <a:rPr sz="1100" b="1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aree</a:t>
            </a:r>
            <a:r>
              <a:rPr sz="1100" b="1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del</a:t>
            </a:r>
            <a:r>
              <a:rPr sz="1100" b="1" spc="1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cratere</a:t>
            </a:r>
            <a:r>
              <a:rPr sz="1100" b="1" spc="12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prima </a:t>
            </a:r>
            <a:r>
              <a:rPr sz="1100" b="1" dirty="0">
                <a:latin typeface="Titillium Web"/>
                <a:cs typeface="Titillium Web"/>
              </a:rPr>
              <a:t>del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31/12/2015.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04738" y="2674366"/>
            <a:ext cx="5607685" cy="3609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SPESE</a:t>
            </a:r>
            <a:r>
              <a:rPr sz="1300" b="1" spc="-2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AMMISSIBILI</a:t>
            </a:r>
            <a:endParaRPr sz="13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Opere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murarie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50%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dell’investimento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ammesso)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Macchinari,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impianti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ed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attrezzature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informatici,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servizi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 le</a:t>
            </a:r>
            <a:r>
              <a:rPr sz="1100" spc="-10" dirty="0">
                <a:latin typeface="Titillium Web"/>
                <a:cs typeface="Titillium Web"/>
              </a:rPr>
              <a:t> tecnologie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dell’informazione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comunicazione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Brevetti,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Licenze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Marchi.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Consulenze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specialistiche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 al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15%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massimale.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SOSTEGNO</a:t>
            </a:r>
            <a:endParaRPr sz="1300">
              <a:latin typeface="Titillium Web"/>
              <a:cs typeface="Titillium Web"/>
            </a:endParaRPr>
          </a:p>
          <a:p>
            <a:pPr marL="184785" marR="34290" indent="-172720">
              <a:lnSpc>
                <a:spcPct val="100000"/>
              </a:lnSpc>
              <a:spcBef>
                <a:spcPts val="20"/>
              </a:spcBef>
              <a:buChar char="-"/>
              <a:tabLst>
                <a:tab pos="185420" algn="l"/>
              </a:tabLst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Nuove</a:t>
            </a:r>
            <a:r>
              <a:rPr sz="1100" u="sng" spc="-4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iniziative</a:t>
            </a:r>
            <a:r>
              <a:rPr sz="1100" dirty="0">
                <a:latin typeface="Titillium Web"/>
                <a:cs typeface="Titillium Web"/>
              </a:rPr>
              <a:t>: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Mix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Mutuo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tasso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zero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contributo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fondo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perduto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80%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</a:t>
            </a:r>
            <a:r>
              <a:rPr sz="1100" spc="5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copertura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ammessa </a:t>
            </a:r>
            <a:r>
              <a:rPr sz="1100" b="1" dirty="0">
                <a:latin typeface="Titillium Web"/>
                <a:cs typeface="Titillium Web"/>
              </a:rPr>
              <a:t>(fondo</a:t>
            </a:r>
            <a:r>
              <a:rPr sz="1100" b="1" spc="-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perduto</a:t>
            </a:r>
            <a:r>
              <a:rPr sz="1100" b="1" spc="-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max 50%</a:t>
            </a:r>
            <a:r>
              <a:rPr sz="1100" b="1" spc="-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spesa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ammissibile)</a:t>
            </a:r>
            <a:r>
              <a:rPr sz="1100" b="1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(art.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22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GBER)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Consolidamento</a:t>
            </a:r>
            <a:r>
              <a:rPr sz="1100" spc="-10" dirty="0">
                <a:latin typeface="Titillium Web"/>
                <a:cs typeface="Titillium Web"/>
              </a:rPr>
              <a:t>: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Mix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mutuo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tasso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zero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 contributo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fondo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perduto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max 80%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Titillium Web"/>
                <a:cs typeface="Titillium Web"/>
              </a:rPr>
              <a:t>copertura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ammessa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(fondo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perduto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zone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107.3.C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carta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degli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aiuti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229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-</a:t>
            </a:r>
            <a:endParaRPr sz="1100">
              <a:latin typeface="Titillium Web"/>
              <a:cs typeface="Titillium Web"/>
            </a:endParaRPr>
          </a:p>
          <a:p>
            <a:pPr marL="285115" lvl="1" indent="-92075">
              <a:lnSpc>
                <a:spcPct val="100000"/>
              </a:lnSpc>
              <a:spcBef>
                <a:spcPts val="5"/>
              </a:spcBef>
              <a:buFont typeface="Titillium Web"/>
              <a:buChar char="-"/>
              <a:tabLst>
                <a:tab pos="285750" algn="l"/>
              </a:tabLst>
            </a:pPr>
            <a:r>
              <a:rPr sz="1100" b="1" dirty="0">
                <a:latin typeface="Titillium Web"/>
                <a:cs typeface="Titillium Web"/>
              </a:rPr>
              <a:t>Max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45%</a:t>
            </a:r>
            <a:r>
              <a:rPr sz="1100" b="1" spc="-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per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le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micro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piccole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imprese</a:t>
            </a:r>
            <a:endParaRPr sz="1100">
              <a:latin typeface="Titillium Web"/>
              <a:cs typeface="Titillium Web"/>
            </a:endParaRPr>
          </a:p>
          <a:p>
            <a:pPr marL="280670" lvl="1" indent="-87630">
              <a:lnSpc>
                <a:spcPct val="100000"/>
              </a:lnSpc>
              <a:buChar char="-"/>
              <a:tabLst>
                <a:tab pos="281305" algn="l"/>
              </a:tabLst>
            </a:pPr>
            <a:r>
              <a:rPr sz="1100" b="1" dirty="0">
                <a:latin typeface="Titillium Web"/>
                <a:cs typeface="Titillium Web"/>
              </a:rPr>
              <a:t>Max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35%</a:t>
            </a:r>
            <a:r>
              <a:rPr sz="1100" b="1" spc="-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per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le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medie </a:t>
            </a:r>
            <a:r>
              <a:rPr sz="1100" b="1" spc="-10" dirty="0">
                <a:latin typeface="Titillium Web"/>
                <a:cs typeface="Titillium Web"/>
              </a:rPr>
              <a:t>imprese</a:t>
            </a:r>
            <a:endParaRPr sz="1100">
              <a:latin typeface="Titillium Web"/>
              <a:cs typeface="Titillium Web"/>
            </a:endParaRPr>
          </a:p>
          <a:p>
            <a:pPr marL="12700" marR="59055">
              <a:lnSpc>
                <a:spcPct val="100000"/>
              </a:lnSpc>
              <a:spcBef>
                <a:spcPts val="1320"/>
              </a:spcBef>
            </a:pPr>
            <a:r>
              <a:rPr sz="1100" dirty="0">
                <a:latin typeface="Titillium Web"/>
                <a:cs typeface="Titillium Web"/>
              </a:rPr>
              <a:t>Maggiore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agevolazioni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(mix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mutuo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contributo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90%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fermo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restando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sopra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indicato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fondo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perduto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per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aventi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sede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maggiormente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colpiti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dal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sisma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(zona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20" dirty="0">
                <a:latin typeface="Titillium Web"/>
                <a:cs typeface="Titillium Web"/>
              </a:rPr>
              <a:t> PRG)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composte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maggioranza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giovani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18-35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anni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donne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proponenti che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avevano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sede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legale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ed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operativa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nelle aree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cratere alla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data </a:t>
            </a:r>
            <a:r>
              <a:rPr sz="1100" spc="-25" dirty="0">
                <a:latin typeface="Titillium Web"/>
                <a:cs typeface="Titillium Web"/>
              </a:rPr>
              <a:t>del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Titillium Web"/>
                <a:cs typeface="Titillium Web"/>
              </a:rPr>
              <a:t>18/01/2017.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6983" y="1333880"/>
            <a:ext cx="97129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865">
              <a:lnSpc>
                <a:spcPct val="100000"/>
              </a:lnSpc>
              <a:spcBef>
                <a:spcPts val="100"/>
              </a:spcBef>
            </a:pPr>
            <a:r>
              <a:rPr dirty="0"/>
              <a:t>INTERVENTI</a:t>
            </a:r>
            <a:r>
              <a:rPr spc="40" dirty="0"/>
              <a:t> </a:t>
            </a:r>
            <a:r>
              <a:rPr dirty="0"/>
              <a:t>PER</a:t>
            </a:r>
            <a:r>
              <a:rPr spc="35" dirty="0"/>
              <a:t> </a:t>
            </a:r>
            <a:r>
              <a:rPr dirty="0"/>
              <a:t>L’AVVIO,</a:t>
            </a:r>
            <a:r>
              <a:rPr spc="35" dirty="0"/>
              <a:t> </a:t>
            </a:r>
            <a:r>
              <a:rPr dirty="0"/>
              <a:t>IL</a:t>
            </a:r>
            <a:r>
              <a:rPr spc="25" dirty="0"/>
              <a:t> </a:t>
            </a:r>
            <a:r>
              <a:rPr dirty="0"/>
              <a:t>RILANCIO</a:t>
            </a:r>
            <a:r>
              <a:rPr spc="40" dirty="0"/>
              <a:t> </a:t>
            </a:r>
            <a:r>
              <a:rPr dirty="0"/>
              <a:t>E</a:t>
            </a:r>
            <a:r>
              <a:rPr spc="25" dirty="0"/>
              <a:t> </a:t>
            </a:r>
            <a:r>
              <a:rPr dirty="0"/>
              <a:t>IL</a:t>
            </a:r>
            <a:r>
              <a:rPr spc="25" dirty="0"/>
              <a:t> </a:t>
            </a:r>
            <a:r>
              <a:rPr dirty="0"/>
              <a:t>CONSOLIDAMENTO</a:t>
            </a:r>
            <a:r>
              <a:rPr spc="35" dirty="0"/>
              <a:t> </a:t>
            </a:r>
            <a:r>
              <a:rPr dirty="0"/>
              <a:t>DI</a:t>
            </a:r>
            <a:r>
              <a:rPr spc="25" dirty="0"/>
              <a:t> </a:t>
            </a:r>
            <a:r>
              <a:rPr dirty="0"/>
              <a:t>ATTIVITA’</a:t>
            </a:r>
            <a:r>
              <a:rPr spc="45" dirty="0"/>
              <a:t> </a:t>
            </a:r>
            <a:r>
              <a:rPr spc="-10" dirty="0"/>
              <a:t>ECONOMICHE</a:t>
            </a:r>
          </a:p>
          <a:p>
            <a:pPr marL="12700">
              <a:lnSpc>
                <a:spcPct val="100000"/>
              </a:lnSpc>
              <a:tabLst>
                <a:tab pos="830580" algn="l"/>
              </a:tabLst>
            </a:pPr>
            <a:r>
              <a:rPr spc="-10" dirty="0"/>
              <a:t>B1.3.c</a:t>
            </a:r>
            <a:r>
              <a:rPr dirty="0"/>
              <a:t>	E</a:t>
            </a:r>
            <a:r>
              <a:rPr spc="-5" dirty="0"/>
              <a:t> </a:t>
            </a:r>
            <a:r>
              <a:rPr dirty="0"/>
              <a:t>PER IL</a:t>
            </a:r>
            <a:r>
              <a:rPr spc="-5" dirty="0"/>
              <a:t> </a:t>
            </a:r>
            <a:r>
              <a:rPr dirty="0"/>
              <a:t>RIENTRO</a:t>
            </a:r>
            <a:r>
              <a:rPr spc="-10" dirty="0"/>
              <a:t> </a:t>
            </a:r>
            <a:r>
              <a:rPr dirty="0"/>
              <a:t>DI</a:t>
            </a:r>
            <a:r>
              <a:rPr spc="-5" dirty="0"/>
              <a:t> </a:t>
            </a:r>
            <a:r>
              <a:rPr dirty="0"/>
              <a:t>QUELLE</a:t>
            </a:r>
            <a:r>
              <a:rPr spc="-5" dirty="0"/>
              <a:t> </a:t>
            </a:r>
            <a:r>
              <a:rPr dirty="0"/>
              <a:t>TEMPORANEAMENTE</a:t>
            </a:r>
            <a:r>
              <a:rPr spc="35" dirty="0"/>
              <a:t> </a:t>
            </a:r>
            <a:r>
              <a:rPr spc="-10" dirty="0"/>
              <a:t>DELOCALIZZATE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548" y="1882902"/>
            <a:ext cx="4083050" cy="95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897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Ordinanza n. 25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del 30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giugno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2022 </a:t>
            </a:r>
            <a:r>
              <a:rPr sz="1800" dirty="0">
                <a:latin typeface="Titillium Web"/>
                <a:cs typeface="Titillium Web"/>
              </a:rPr>
              <a:t>40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1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FINALITA’</a:t>
            </a:r>
            <a:r>
              <a:rPr sz="1300" b="1" spc="6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DELL’INTERVENTO</a:t>
            </a:r>
            <a:endParaRPr sz="1300">
              <a:latin typeface="Titillium Web"/>
              <a:cs typeface="Titillium We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6437" y="1477517"/>
            <a:ext cx="771525" cy="603885"/>
          </a:xfrm>
          <a:custGeom>
            <a:avLst/>
            <a:gdLst/>
            <a:ahLst/>
            <a:cxnLst/>
            <a:rect l="l" t="t" r="r" b="b"/>
            <a:pathLst>
              <a:path w="771525" h="603885">
                <a:moveTo>
                  <a:pt x="0" y="301752"/>
                </a:moveTo>
                <a:lnTo>
                  <a:pt x="3519" y="260812"/>
                </a:lnTo>
                <a:lnTo>
                  <a:pt x="13773" y="221544"/>
                </a:lnTo>
                <a:lnTo>
                  <a:pt x="30300" y="184308"/>
                </a:lnTo>
                <a:lnTo>
                  <a:pt x="52642" y="149464"/>
                </a:lnTo>
                <a:lnTo>
                  <a:pt x="80340" y="117372"/>
                </a:lnTo>
                <a:lnTo>
                  <a:pt x="112933" y="88392"/>
                </a:lnTo>
                <a:lnTo>
                  <a:pt x="149962" y="62882"/>
                </a:lnTo>
                <a:lnTo>
                  <a:pt x="190968" y="41204"/>
                </a:lnTo>
                <a:lnTo>
                  <a:pt x="235491" y="23717"/>
                </a:lnTo>
                <a:lnTo>
                  <a:pt x="283073" y="10780"/>
                </a:lnTo>
                <a:lnTo>
                  <a:pt x="333253" y="2755"/>
                </a:lnTo>
                <a:lnTo>
                  <a:pt x="385572" y="0"/>
                </a:lnTo>
                <a:lnTo>
                  <a:pt x="437890" y="2755"/>
                </a:lnTo>
                <a:lnTo>
                  <a:pt x="488070" y="10780"/>
                </a:lnTo>
                <a:lnTo>
                  <a:pt x="535652" y="23717"/>
                </a:lnTo>
                <a:lnTo>
                  <a:pt x="580175" y="41204"/>
                </a:lnTo>
                <a:lnTo>
                  <a:pt x="621181" y="62882"/>
                </a:lnTo>
                <a:lnTo>
                  <a:pt x="658210" y="88392"/>
                </a:lnTo>
                <a:lnTo>
                  <a:pt x="690803" y="117372"/>
                </a:lnTo>
                <a:lnTo>
                  <a:pt x="718501" y="149464"/>
                </a:lnTo>
                <a:lnTo>
                  <a:pt x="740843" y="184308"/>
                </a:lnTo>
                <a:lnTo>
                  <a:pt x="757370" y="221544"/>
                </a:lnTo>
                <a:lnTo>
                  <a:pt x="767624" y="260812"/>
                </a:lnTo>
                <a:lnTo>
                  <a:pt x="771144" y="301752"/>
                </a:lnTo>
                <a:lnTo>
                  <a:pt x="767624" y="342691"/>
                </a:lnTo>
                <a:lnTo>
                  <a:pt x="757370" y="381959"/>
                </a:lnTo>
                <a:lnTo>
                  <a:pt x="740843" y="419195"/>
                </a:lnTo>
                <a:lnTo>
                  <a:pt x="718501" y="454039"/>
                </a:lnTo>
                <a:lnTo>
                  <a:pt x="690803" y="486131"/>
                </a:lnTo>
                <a:lnTo>
                  <a:pt x="658210" y="515112"/>
                </a:lnTo>
                <a:lnTo>
                  <a:pt x="621181" y="540621"/>
                </a:lnTo>
                <a:lnTo>
                  <a:pt x="580175" y="562299"/>
                </a:lnTo>
                <a:lnTo>
                  <a:pt x="535652" y="579786"/>
                </a:lnTo>
                <a:lnTo>
                  <a:pt x="488070" y="592723"/>
                </a:lnTo>
                <a:lnTo>
                  <a:pt x="437890" y="600748"/>
                </a:lnTo>
                <a:lnTo>
                  <a:pt x="385572" y="603504"/>
                </a:lnTo>
                <a:lnTo>
                  <a:pt x="333253" y="600748"/>
                </a:lnTo>
                <a:lnTo>
                  <a:pt x="283073" y="592723"/>
                </a:lnTo>
                <a:lnTo>
                  <a:pt x="235491" y="579786"/>
                </a:lnTo>
                <a:lnTo>
                  <a:pt x="190968" y="562299"/>
                </a:lnTo>
                <a:lnTo>
                  <a:pt x="149962" y="540621"/>
                </a:lnTo>
                <a:lnTo>
                  <a:pt x="112933" y="515112"/>
                </a:lnTo>
                <a:lnTo>
                  <a:pt x="80340" y="486131"/>
                </a:lnTo>
                <a:lnTo>
                  <a:pt x="52642" y="454039"/>
                </a:lnTo>
                <a:lnTo>
                  <a:pt x="30300" y="419195"/>
                </a:lnTo>
                <a:lnTo>
                  <a:pt x="13773" y="381959"/>
                </a:lnTo>
                <a:lnTo>
                  <a:pt x="3519" y="342691"/>
                </a:lnTo>
                <a:lnTo>
                  <a:pt x="0" y="301752"/>
                </a:lnTo>
                <a:close/>
              </a:path>
            </a:pathLst>
          </a:custGeom>
          <a:ln w="28575">
            <a:solidFill>
              <a:srgbClr val="0F0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79781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5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20" dirty="0"/>
              <a:t> 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5" dirty="0"/>
              <a:t> </a:t>
            </a:r>
            <a:r>
              <a:rPr dirty="0"/>
              <a:t>-</a:t>
            </a:r>
            <a:r>
              <a:rPr spc="25" dirty="0"/>
              <a:t> </a:t>
            </a:r>
            <a:r>
              <a:rPr dirty="0"/>
              <a:t>2 0 1</a:t>
            </a:r>
            <a:r>
              <a:rPr spc="-5" dirty="0"/>
              <a:t>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726928" y="1902409"/>
            <a:ext cx="95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CC0300"/>
                </a:solidFill>
                <a:latin typeface="Calibri"/>
                <a:cs typeface="Calibri"/>
              </a:rPr>
              <a:t>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8938" y="1320546"/>
            <a:ext cx="10168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just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300"/>
                </a:solidFill>
              </a:rPr>
              <a:t>INTERVENTI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PER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LO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SVILUPPO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DELLE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IMPRESE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CULTURALI,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CREATIVE,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TURISTICHE,</a:t>
            </a:r>
            <a:r>
              <a:rPr spc="-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SPORTIVE,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spc="-10" dirty="0">
                <a:solidFill>
                  <a:srgbClr val="CC0300"/>
                </a:solidFill>
              </a:rPr>
              <a:t>ANCHE </a:t>
            </a:r>
            <a:r>
              <a:rPr dirty="0">
                <a:solidFill>
                  <a:srgbClr val="CC0300"/>
                </a:solidFill>
              </a:rPr>
              <a:t>DEL</a:t>
            </a:r>
            <a:r>
              <a:rPr spc="-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TERZO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SETTORE, ATTRAVERSO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FORME</a:t>
            </a:r>
            <a:r>
              <a:rPr spc="-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</a:t>
            </a:r>
            <a:r>
              <a:rPr spc="-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SOSTEGNO</a:t>
            </a:r>
            <a:r>
              <a:rPr spc="-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A PROGETTI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</a:t>
            </a:r>
            <a:r>
              <a:rPr spc="-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INVESTIMENTO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 A </a:t>
            </a:r>
            <a:r>
              <a:rPr spc="-10" dirty="0">
                <a:solidFill>
                  <a:srgbClr val="CC0300"/>
                </a:solidFill>
              </a:rPr>
              <a:t>PROGETI </a:t>
            </a:r>
            <a:r>
              <a:rPr dirty="0">
                <a:solidFill>
                  <a:srgbClr val="CC0300"/>
                </a:solidFill>
              </a:rPr>
              <a:t>COLLABORATIVI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</a:t>
            </a:r>
            <a:r>
              <a:rPr spc="-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INNOVAZIONE</a:t>
            </a:r>
            <a:r>
              <a:rPr spc="2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 SVILUPPO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</a:t>
            </a:r>
            <a:r>
              <a:rPr spc="-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ATTRATTORI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spc="-10" dirty="0">
                <a:solidFill>
                  <a:srgbClr val="CC0300"/>
                </a:solidFill>
              </a:rPr>
              <a:t>TURISTICI</a:t>
            </a:r>
          </a:p>
          <a:p>
            <a:pPr marL="13970" algn="just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</a:t>
            </a:r>
            <a:r>
              <a:rPr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n.</a:t>
            </a:r>
            <a:r>
              <a:rPr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29 del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30 giugno</a:t>
            </a:r>
            <a:r>
              <a:rPr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046" y="1594865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C0300"/>
                </a:solidFill>
                <a:latin typeface="Titillium Web"/>
                <a:cs typeface="Titillium Web"/>
              </a:rPr>
              <a:t>B2.1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0462" y="2418079"/>
            <a:ext cx="168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60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3164" y="664845"/>
            <a:ext cx="15563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243B8A"/>
                </a:solidFill>
                <a:latin typeface="Calibri"/>
                <a:cs typeface="Calibri"/>
              </a:rPr>
              <a:t>SUB-</a:t>
            </a:r>
            <a:r>
              <a:rPr sz="1500" b="1" dirty="0">
                <a:solidFill>
                  <a:srgbClr val="243B8A"/>
                </a:solidFill>
                <a:latin typeface="Calibri"/>
                <a:cs typeface="Calibri"/>
              </a:rPr>
              <a:t>MISURA</a:t>
            </a:r>
            <a:r>
              <a:rPr sz="1500" b="1" spc="10" dirty="0">
                <a:solidFill>
                  <a:srgbClr val="243B8A"/>
                </a:solidFill>
                <a:latin typeface="Calibri"/>
                <a:cs typeface="Calibri"/>
              </a:rPr>
              <a:t> </a:t>
            </a:r>
            <a:r>
              <a:rPr sz="1500" b="1" dirty="0">
                <a:solidFill>
                  <a:srgbClr val="243B8A"/>
                </a:solidFill>
                <a:latin typeface="Calibri"/>
                <a:cs typeface="Calibri"/>
              </a:rPr>
              <a:t>B2.1</a:t>
            </a:r>
            <a:r>
              <a:rPr sz="1500" b="1" spc="15" dirty="0">
                <a:solidFill>
                  <a:srgbClr val="243B8A"/>
                </a:solidFill>
                <a:latin typeface="Calibri"/>
                <a:cs typeface="Calibri"/>
              </a:rPr>
              <a:t> </a:t>
            </a:r>
            <a:r>
              <a:rPr sz="1500" b="1" spc="-50" dirty="0">
                <a:solidFill>
                  <a:srgbClr val="243B8A"/>
                </a:solidFill>
                <a:latin typeface="Calibri"/>
                <a:cs typeface="Calibri"/>
              </a:rPr>
              <a:t>-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720" y="2893567"/>
            <a:ext cx="5401945" cy="3503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INTERVENTI</a:t>
            </a:r>
            <a:r>
              <a:rPr sz="1300" b="1" spc="55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AGEVOLABILI</a:t>
            </a:r>
            <a:endParaRPr sz="13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10" dirty="0">
                <a:latin typeface="Titillium Web"/>
                <a:cs typeface="Titillium Web"/>
              </a:rPr>
              <a:t>Investimenti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realizzati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Cratere,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spesa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finalizzati: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Piccole</a:t>
            </a:r>
            <a:r>
              <a:rPr sz="1100" b="1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imprese</a:t>
            </a:r>
            <a:r>
              <a:rPr sz="1100" b="1" spc="1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in</a:t>
            </a:r>
            <a:r>
              <a:rPr sz="1100" b="1" spc="10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fase</a:t>
            </a:r>
            <a:r>
              <a:rPr sz="1100" b="1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114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avvio</a:t>
            </a:r>
            <a:r>
              <a:rPr sz="1100" b="1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allo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società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esistenti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10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costituite</a:t>
            </a:r>
            <a:r>
              <a:rPr sz="1100" b="1" spc="1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da</a:t>
            </a:r>
            <a:r>
              <a:rPr sz="1100" b="1" spc="95" dirty="0">
                <a:latin typeface="Titillium Web"/>
                <a:cs typeface="Titillium Web"/>
              </a:rPr>
              <a:t> </a:t>
            </a:r>
            <a:r>
              <a:rPr sz="1100" b="1" spc="-25" dirty="0">
                <a:latin typeface="Titillium Web"/>
                <a:cs typeface="Titillium Web"/>
              </a:rPr>
              <a:t>non </a:t>
            </a:r>
            <a:r>
              <a:rPr sz="1100" b="1" dirty="0">
                <a:latin typeface="Titillium Web"/>
                <a:cs typeface="Titillium Web"/>
              </a:rPr>
              <a:t>più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60</a:t>
            </a:r>
            <a:r>
              <a:rPr sz="1100" b="1" spc="-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mesi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(importo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min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200k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 max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800k)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 a </a:t>
            </a:r>
            <a:r>
              <a:rPr sz="1100" spc="-10" dirty="0">
                <a:latin typeface="Titillium Web"/>
                <a:cs typeface="Titillium Web"/>
              </a:rPr>
              <a:t>graduatoria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investimento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volti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consolidamento</a:t>
            </a:r>
            <a:r>
              <a:rPr sz="1100" b="1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6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allo</a:t>
            </a:r>
            <a:r>
              <a:rPr sz="1100" b="1" spc="6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sviluppo</a:t>
            </a:r>
            <a:r>
              <a:rPr sz="1100" b="1" spc="6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6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PMI</a:t>
            </a:r>
            <a:r>
              <a:rPr sz="1100" b="1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(importo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min </a:t>
            </a:r>
            <a:r>
              <a:rPr sz="1100" dirty="0">
                <a:latin typeface="Titillium Web"/>
                <a:cs typeface="Titillium Web"/>
              </a:rPr>
              <a:t>300k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max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1,5mln)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 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sportello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quelle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danneggiate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sisma,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graduatoria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restanti.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DOTAZIONE</a:t>
            </a:r>
            <a:r>
              <a:rPr sz="1300" b="1" spc="-25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FINANZIARIA</a:t>
            </a:r>
            <a:endParaRPr sz="13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Titillium Web"/>
                <a:cs typeface="Titillium Web"/>
              </a:rPr>
              <a:t>60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mln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€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SETTORI</a:t>
            </a:r>
            <a:endParaRPr sz="13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spcBef>
                <a:spcPts val="20"/>
              </a:spcBef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Settori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culturali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creativi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Settore</a:t>
            </a:r>
            <a:r>
              <a:rPr sz="1100" spc="1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turistico:</a:t>
            </a:r>
            <a:r>
              <a:rPr sz="1100" spc="2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nuova</a:t>
            </a:r>
            <a:r>
              <a:rPr sz="1100" spc="1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ricettività,</a:t>
            </a:r>
            <a:r>
              <a:rPr sz="1100" spc="20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agriturismi</a:t>
            </a:r>
            <a:r>
              <a:rPr sz="1100" spc="2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(esclusivamente</a:t>
            </a:r>
            <a:r>
              <a:rPr sz="1100" spc="1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2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1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miglioramento</a:t>
            </a:r>
            <a:r>
              <a:rPr sz="1100" spc="204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dirty="0">
                <a:latin typeface="Titillium Web"/>
                <a:cs typeface="Titillium Web"/>
              </a:rPr>
              <a:t> l’adeguamento della ricettività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accoglienza turistica dimostrando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aver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già </a:t>
            </a:r>
            <a:r>
              <a:rPr sz="1100" spc="-10" dirty="0">
                <a:latin typeface="Titillium Web"/>
                <a:cs typeface="Titillium Web"/>
              </a:rPr>
              <a:t>presentato </a:t>
            </a:r>
            <a:r>
              <a:rPr sz="1100" dirty="0">
                <a:latin typeface="Titillium Web"/>
                <a:cs typeface="Titillium Web"/>
              </a:rPr>
              <a:t>domanda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all’EROA),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adeguamento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 </a:t>
            </a:r>
            <a:r>
              <a:rPr sz="1100" spc="-10" dirty="0">
                <a:latin typeface="Titillium Web"/>
                <a:cs typeface="Titillium Web"/>
              </a:rPr>
              <a:t>valorizzazione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strutture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ricettive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esistenti.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Settore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sportivo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realizzazione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impianti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servizio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connesse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valorizzazione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turistico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ambientale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territorio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Servizi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complementari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integrati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iniziative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finanziabili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nell’ambito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della </a:t>
            </a:r>
            <a:r>
              <a:rPr sz="1100" dirty="0">
                <a:latin typeface="Titillium Web"/>
                <a:cs typeface="Titillium Web"/>
              </a:rPr>
              <a:t>B2.2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PNC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sisma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2567" y="2891789"/>
            <a:ext cx="5401945" cy="3442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SOSTEGNO</a:t>
            </a:r>
            <a:endParaRPr sz="13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20"/>
              </a:spcBef>
              <a:buChar char="-"/>
              <a:tabLst>
                <a:tab pos="185420" algn="l"/>
              </a:tabLst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Nuove</a:t>
            </a:r>
            <a:r>
              <a:rPr sz="1100" u="sng" spc="29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iniziative</a:t>
            </a:r>
            <a:r>
              <a:rPr sz="1100" dirty="0">
                <a:latin typeface="Titillium Web"/>
                <a:cs typeface="Titillium Web"/>
              </a:rPr>
              <a:t>:</a:t>
            </a:r>
            <a:r>
              <a:rPr sz="1100" spc="3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3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aree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ricadenti</a:t>
            </a:r>
            <a:r>
              <a:rPr sz="1100" spc="3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nelle</a:t>
            </a:r>
            <a:r>
              <a:rPr sz="1100" spc="3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zone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cui</a:t>
            </a:r>
            <a:r>
              <a:rPr sz="1100" spc="3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all’art.107.3.c</a:t>
            </a:r>
            <a:r>
              <a:rPr sz="1100" spc="310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agevolazioni </a:t>
            </a:r>
            <a:r>
              <a:rPr sz="1100" dirty="0">
                <a:latin typeface="Titillium Web"/>
                <a:cs typeface="Titillium Web"/>
              </a:rPr>
              <a:t>concesse nei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limiti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massimi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dell’art.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22 GBER,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forma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 fondo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perduto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 </a:t>
            </a:r>
            <a:r>
              <a:rPr sz="1100" spc="-10" dirty="0">
                <a:latin typeface="Titillium Web"/>
                <a:cs typeface="Titillium Web"/>
              </a:rPr>
              <a:t>all’80%.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agriturismi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 un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massimo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400.000€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tramite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Quadro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Temporaneo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Ucraina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Programmi</a:t>
            </a:r>
            <a:r>
              <a:rPr sz="1100" u="sng" spc="35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di</a:t>
            </a:r>
            <a:r>
              <a:rPr sz="1100" u="sng" spc="34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investimento</a:t>
            </a:r>
            <a:r>
              <a:rPr sz="1100" dirty="0">
                <a:latin typeface="Titillium Web"/>
                <a:cs typeface="Titillium Web"/>
              </a:rPr>
              <a:t>:</a:t>
            </a:r>
            <a:r>
              <a:rPr sz="1100" spc="3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3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3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aree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ricadenti</a:t>
            </a:r>
            <a:r>
              <a:rPr sz="1100" spc="3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nelle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zone</a:t>
            </a:r>
            <a:r>
              <a:rPr sz="1100" spc="3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cui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all’art.</a:t>
            </a:r>
            <a:r>
              <a:rPr sz="1100" spc="35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107.3.c </a:t>
            </a:r>
            <a:r>
              <a:rPr sz="1100" dirty="0">
                <a:latin typeface="Titillium Web"/>
                <a:cs typeface="Titillium Web"/>
              </a:rPr>
              <a:t>agevolazioni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regime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previsto</a:t>
            </a:r>
            <a:r>
              <a:rPr sz="1100" spc="2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nella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sezione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3.13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Quadro</a:t>
            </a:r>
            <a:r>
              <a:rPr sz="1100" spc="3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temporaneo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Covid</a:t>
            </a:r>
            <a:r>
              <a:rPr sz="1100" spc="31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(per </a:t>
            </a:r>
            <a:r>
              <a:rPr sz="1100" spc="-10" dirty="0">
                <a:latin typeface="Titillium Web"/>
                <a:cs typeface="Titillium Web"/>
              </a:rPr>
              <a:t>agevolazioni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deliberate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entro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31/12/2022):</a:t>
            </a:r>
            <a:endParaRPr sz="1100">
              <a:latin typeface="Titillium Web"/>
              <a:cs typeface="Titillium Web"/>
            </a:endParaRPr>
          </a:p>
          <a:p>
            <a:pPr marL="641985" lvl="1" indent="-172720" algn="just">
              <a:lnSpc>
                <a:spcPct val="100000"/>
              </a:lnSpc>
              <a:buChar char="-"/>
              <a:tabLst>
                <a:tab pos="642620" algn="l"/>
              </a:tabLst>
            </a:pPr>
            <a:r>
              <a:rPr sz="1100" spc="-10" dirty="0">
                <a:latin typeface="Titillium Web"/>
                <a:cs typeface="Titillium Web"/>
              </a:rPr>
              <a:t>Piccole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imprese: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contributo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massimo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50%</a:t>
            </a:r>
            <a:endParaRPr sz="1100">
              <a:latin typeface="Titillium Web"/>
              <a:cs typeface="Titillium Web"/>
            </a:endParaRPr>
          </a:p>
          <a:p>
            <a:pPr marL="641985" lvl="1" indent="-172720" algn="just">
              <a:lnSpc>
                <a:spcPct val="100000"/>
              </a:lnSpc>
              <a:buChar char="-"/>
              <a:tabLst>
                <a:tab pos="642620" algn="l"/>
              </a:tabLst>
            </a:pPr>
            <a:r>
              <a:rPr sz="1100" dirty="0">
                <a:latin typeface="Titillium Web"/>
                <a:cs typeface="Titillium Web"/>
              </a:rPr>
              <a:t>Medie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imprese: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contributo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massimo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40%</a:t>
            </a:r>
            <a:endParaRPr sz="1100">
              <a:latin typeface="Titillium Web"/>
              <a:cs typeface="Titillium Web"/>
            </a:endParaRPr>
          </a:p>
          <a:p>
            <a:pPr marL="182880" marR="5080" algn="just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alternativa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tutte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aree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sezione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2.1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quadro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Temporaneo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Ucraina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400.000€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intensità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non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superiore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all’80%,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Art.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53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cultura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conservazione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del </a:t>
            </a:r>
            <a:r>
              <a:rPr sz="1100" spc="-10" dirty="0">
                <a:latin typeface="Titillium Web"/>
                <a:cs typeface="Titillium Web"/>
              </a:rPr>
              <a:t>patrimonio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culturale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Art. 55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 le</a:t>
            </a:r>
            <a:r>
              <a:rPr sz="1100" spc="-10" dirty="0">
                <a:latin typeface="Titillium Web"/>
                <a:cs typeface="Titillium Web"/>
              </a:rPr>
              <a:t> infrastrutture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sportive.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SPESE</a:t>
            </a:r>
            <a:r>
              <a:rPr sz="1300" b="1" spc="-20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AMMISSIBILI</a:t>
            </a:r>
            <a:endParaRPr sz="13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Opere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murarie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assimilate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60%),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acquisto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terreni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immobili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10%)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Immobilizzazioni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materiali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immateriali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ammortizzabili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Arredi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attrezzature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informatici,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servizi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l’ICT,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contenuti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digitali..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Brevetti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Licenze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Marchi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Consulenze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tecniche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connesse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realizzazione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dell’investimento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10%)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0154" y="1474469"/>
            <a:ext cx="611505" cy="603885"/>
          </a:xfrm>
          <a:custGeom>
            <a:avLst/>
            <a:gdLst/>
            <a:ahLst/>
            <a:cxnLst/>
            <a:rect l="l" t="t" r="r" b="b"/>
            <a:pathLst>
              <a:path w="611505" h="603885">
                <a:moveTo>
                  <a:pt x="0" y="301751"/>
                </a:moveTo>
                <a:lnTo>
                  <a:pt x="3999" y="252813"/>
                </a:lnTo>
                <a:lnTo>
                  <a:pt x="15577" y="206386"/>
                </a:lnTo>
                <a:lnTo>
                  <a:pt x="34106" y="163092"/>
                </a:lnTo>
                <a:lnTo>
                  <a:pt x="58955" y="123553"/>
                </a:lnTo>
                <a:lnTo>
                  <a:pt x="89496" y="88392"/>
                </a:lnTo>
                <a:lnTo>
                  <a:pt x="125100" y="58228"/>
                </a:lnTo>
                <a:lnTo>
                  <a:pt x="165138" y="33686"/>
                </a:lnTo>
                <a:lnTo>
                  <a:pt x="208980" y="15386"/>
                </a:lnTo>
                <a:lnTo>
                  <a:pt x="255998" y="3950"/>
                </a:lnTo>
                <a:lnTo>
                  <a:pt x="305561" y="0"/>
                </a:lnTo>
                <a:lnTo>
                  <a:pt x="355125" y="3950"/>
                </a:lnTo>
                <a:lnTo>
                  <a:pt x="402143" y="15386"/>
                </a:lnTo>
                <a:lnTo>
                  <a:pt x="445985" y="33686"/>
                </a:lnTo>
                <a:lnTo>
                  <a:pt x="486023" y="58228"/>
                </a:lnTo>
                <a:lnTo>
                  <a:pt x="521627" y="88392"/>
                </a:lnTo>
                <a:lnTo>
                  <a:pt x="552168" y="123553"/>
                </a:lnTo>
                <a:lnTo>
                  <a:pt x="577017" y="163092"/>
                </a:lnTo>
                <a:lnTo>
                  <a:pt x="595546" y="206386"/>
                </a:lnTo>
                <a:lnTo>
                  <a:pt x="607124" y="252813"/>
                </a:lnTo>
                <a:lnTo>
                  <a:pt x="611124" y="301751"/>
                </a:lnTo>
                <a:lnTo>
                  <a:pt x="607124" y="350690"/>
                </a:lnTo>
                <a:lnTo>
                  <a:pt x="595546" y="397117"/>
                </a:lnTo>
                <a:lnTo>
                  <a:pt x="577017" y="440411"/>
                </a:lnTo>
                <a:lnTo>
                  <a:pt x="552168" y="479950"/>
                </a:lnTo>
                <a:lnTo>
                  <a:pt x="521627" y="515111"/>
                </a:lnTo>
                <a:lnTo>
                  <a:pt x="486023" y="545275"/>
                </a:lnTo>
                <a:lnTo>
                  <a:pt x="445985" y="569817"/>
                </a:lnTo>
                <a:lnTo>
                  <a:pt x="402143" y="588117"/>
                </a:lnTo>
                <a:lnTo>
                  <a:pt x="355125" y="599553"/>
                </a:lnTo>
                <a:lnTo>
                  <a:pt x="305561" y="603503"/>
                </a:lnTo>
                <a:lnTo>
                  <a:pt x="255998" y="599553"/>
                </a:lnTo>
                <a:lnTo>
                  <a:pt x="208980" y="588117"/>
                </a:lnTo>
                <a:lnTo>
                  <a:pt x="165138" y="569817"/>
                </a:lnTo>
                <a:lnTo>
                  <a:pt x="125100" y="545275"/>
                </a:lnTo>
                <a:lnTo>
                  <a:pt x="89496" y="515111"/>
                </a:lnTo>
                <a:lnTo>
                  <a:pt x="58955" y="479950"/>
                </a:lnTo>
                <a:lnTo>
                  <a:pt x="34106" y="440411"/>
                </a:lnTo>
                <a:lnTo>
                  <a:pt x="15577" y="397117"/>
                </a:lnTo>
                <a:lnTo>
                  <a:pt x="3999" y="350690"/>
                </a:lnTo>
                <a:lnTo>
                  <a:pt x="0" y="301751"/>
                </a:lnTo>
                <a:close/>
              </a:path>
            </a:pathLst>
          </a:custGeom>
          <a:ln w="28575">
            <a:solidFill>
              <a:srgbClr val="CC0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INTERVENTI</a:t>
            </a:r>
            <a:r>
              <a:rPr spc="55" dirty="0"/>
              <a:t> </a:t>
            </a:r>
            <a:r>
              <a:rPr spc="-10" dirty="0"/>
              <a:t>AGEVOLABILI</a:t>
            </a: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L’intervento</a:t>
            </a:r>
            <a:r>
              <a:rPr sz="1100" b="0" spc="2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è</a:t>
            </a:r>
            <a:r>
              <a:rPr sz="1100" b="0" spc="2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finalizzato</a:t>
            </a:r>
            <a:r>
              <a:rPr sz="1100" b="0" spc="2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2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promuovere</a:t>
            </a:r>
            <a:r>
              <a:rPr sz="1100" b="0" spc="2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la</a:t>
            </a:r>
            <a:r>
              <a:rPr sz="1100" b="0" spc="2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valorizzazione</a:t>
            </a:r>
            <a:r>
              <a:rPr sz="1100" b="0" spc="2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sz="1100" b="0" spc="2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patrimonio</a:t>
            </a:r>
            <a:r>
              <a:rPr sz="1100" b="0" spc="2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culturale</a:t>
            </a:r>
            <a:r>
              <a:rPr sz="1100" b="0" spc="2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ed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ambientale,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dei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territori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dei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crateri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2009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2016</a:t>
            </a:r>
            <a:r>
              <a:rPr sz="1100" b="0" spc="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nell’ambito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azioni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</a:t>
            </a:r>
            <a:r>
              <a:rPr sz="1100" b="0" spc="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cui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siano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gli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enti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locali</a:t>
            </a:r>
            <a:r>
              <a:rPr sz="1100" b="0" spc="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sviluppare,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mediante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forme</a:t>
            </a:r>
            <a:r>
              <a:rPr sz="1100" b="0" spc="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speciali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partenariato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con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il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mondo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delle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imprese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 della</a:t>
            </a:r>
            <a:r>
              <a:rPr sz="1100" b="0" spc="3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società</a:t>
            </a:r>
            <a:r>
              <a:rPr sz="1100" b="0" spc="3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civile,</a:t>
            </a:r>
            <a:r>
              <a:rPr sz="1100" b="0" spc="3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iniziative</a:t>
            </a:r>
            <a:r>
              <a:rPr sz="1100" b="0" spc="3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che</a:t>
            </a:r>
            <a:r>
              <a:rPr sz="1100" b="0" spc="3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promuovano</a:t>
            </a:r>
            <a:r>
              <a:rPr sz="1100" b="0" spc="3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gli</a:t>
            </a:r>
            <a:r>
              <a:rPr sz="1100" b="0" spc="3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asset</a:t>
            </a:r>
            <a:r>
              <a:rPr sz="1100" b="0" spc="3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materiali</a:t>
            </a:r>
            <a:r>
              <a:rPr sz="1100" b="0" spc="3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3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immateriali</a:t>
            </a:r>
            <a:r>
              <a:rPr sz="1100" b="0" spc="3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del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territorio.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dirty="0"/>
              <a:t>DOTAZIONE</a:t>
            </a:r>
            <a:r>
              <a:rPr spc="-15" dirty="0"/>
              <a:t> </a:t>
            </a:r>
            <a:r>
              <a:rPr spc="-10" dirty="0"/>
              <a:t>FINANZIARIA</a:t>
            </a: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80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mln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€</a:t>
            </a:r>
            <a:endParaRPr sz="1100">
              <a:latin typeface="Titillium Web"/>
              <a:cs typeface="Titillium Web"/>
            </a:endParaRPr>
          </a:p>
          <a:p>
            <a:pPr marL="12700" marR="5715" algn="just">
              <a:lnSpc>
                <a:spcPct val="100000"/>
              </a:lnSpc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Progettazioni</a:t>
            </a:r>
            <a:r>
              <a:rPr sz="1100" b="0" spc="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da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200k</a:t>
            </a:r>
            <a:r>
              <a:rPr sz="1100" b="0" spc="8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2,5mln,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estendibile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3,5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se</a:t>
            </a:r>
            <a:r>
              <a:rPr sz="1100" b="0" spc="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comprende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la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riqualificazione</a:t>
            </a:r>
            <a:r>
              <a:rPr sz="1100" b="0" spc="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un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immobile</a:t>
            </a:r>
            <a:r>
              <a:rPr sz="1100" b="0" spc="1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1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valore</a:t>
            </a:r>
            <a:r>
              <a:rPr sz="1100" b="0" spc="1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storico-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culturale</a:t>
            </a:r>
            <a:r>
              <a:rPr sz="1100" b="0" spc="1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ovvero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il</a:t>
            </a:r>
            <a:r>
              <a:rPr sz="1100" b="0" spc="1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riutilizzo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1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edifici</a:t>
            </a:r>
            <a:r>
              <a:rPr sz="1100" b="0" spc="1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scolastici</a:t>
            </a:r>
            <a:r>
              <a:rPr sz="1100" b="0" spc="1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siti</a:t>
            </a:r>
            <a:r>
              <a:rPr sz="1100" b="0" spc="1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nei</a:t>
            </a:r>
            <a:r>
              <a:rPr sz="1100" b="0" spc="1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centri storici.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pc="-10" dirty="0"/>
              <a:t>BENEFICIARI</a:t>
            </a: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Comuni,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aggregazioni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enti locali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ed</a:t>
            </a:r>
            <a:r>
              <a:rPr sz="1100"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altri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soggetti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pubblici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/>
              <a:t>INIZIATIVE</a:t>
            </a:r>
            <a:r>
              <a:rPr spc="90" dirty="0"/>
              <a:t> </a:t>
            </a:r>
            <a:r>
              <a:rPr spc="-10" dirty="0"/>
              <a:t>FINANZIABILI</a:t>
            </a:r>
          </a:p>
          <a:p>
            <a:pPr marL="12700" marR="5715" algn="just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Gli</a:t>
            </a:r>
            <a:r>
              <a:rPr sz="1100" b="0" spc="1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interventi</a:t>
            </a:r>
            <a:r>
              <a:rPr sz="1100" b="0" spc="1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sono</a:t>
            </a:r>
            <a:r>
              <a:rPr sz="1100" b="0" spc="1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funzionali</a:t>
            </a:r>
            <a:r>
              <a:rPr sz="1100" b="0" spc="1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alle</a:t>
            </a:r>
            <a:r>
              <a:rPr sz="1100" b="0" spc="1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iniziative</a:t>
            </a:r>
            <a:r>
              <a:rPr sz="1100" b="0" spc="1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1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devono</a:t>
            </a:r>
            <a:r>
              <a:rPr sz="1100" b="0" spc="1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essere</a:t>
            </a:r>
            <a:r>
              <a:rPr sz="1100" b="0" spc="1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strettamente</a:t>
            </a:r>
            <a:r>
              <a:rPr sz="1100" b="0" spc="1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connessi</a:t>
            </a:r>
            <a:r>
              <a:rPr sz="1100" b="0" spc="1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fra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loro,</a:t>
            </a:r>
            <a:r>
              <a:rPr sz="1100" b="0" spc="145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secondo</a:t>
            </a:r>
            <a:r>
              <a:rPr sz="1100" b="0" spc="150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l’obiettivo</a:t>
            </a:r>
            <a:r>
              <a:rPr sz="1100" b="0" spc="145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della</a:t>
            </a:r>
            <a:r>
              <a:rPr sz="1100" b="0" spc="145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dirty="0">
                <a:solidFill>
                  <a:srgbClr val="000000"/>
                </a:solidFill>
              </a:rPr>
              <a:t>valorizzazione</a:t>
            </a:r>
            <a:r>
              <a:rPr sz="1100" spc="145" dirty="0">
                <a:solidFill>
                  <a:srgbClr val="000000"/>
                </a:solidFill>
              </a:rPr>
              <a:t>  </a:t>
            </a:r>
            <a:r>
              <a:rPr sz="1100" dirty="0">
                <a:solidFill>
                  <a:srgbClr val="000000"/>
                </a:solidFill>
              </a:rPr>
              <a:t>del</a:t>
            </a:r>
            <a:r>
              <a:rPr sz="1100" spc="150" dirty="0">
                <a:solidFill>
                  <a:srgbClr val="000000"/>
                </a:solidFill>
              </a:rPr>
              <a:t>  </a:t>
            </a:r>
            <a:r>
              <a:rPr sz="1100" dirty="0">
                <a:solidFill>
                  <a:srgbClr val="000000"/>
                </a:solidFill>
              </a:rPr>
              <a:t>patrimonio</a:t>
            </a:r>
            <a:r>
              <a:rPr sz="1100" spc="150" dirty="0">
                <a:solidFill>
                  <a:srgbClr val="000000"/>
                </a:solidFill>
              </a:rPr>
              <a:t>  </a:t>
            </a:r>
            <a:r>
              <a:rPr sz="1100" dirty="0">
                <a:solidFill>
                  <a:srgbClr val="000000"/>
                </a:solidFill>
              </a:rPr>
              <a:t>storico</a:t>
            </a:r>
            <a:r>
              <a:rPr sz="1100" spc="145" dirty="0">
                <a:solidFill>
                  <a:srgbClr val="000000"/>
                </a:solidFill>
              </a:rPr>
              <a:t>  </a:t>
            </a:r>
            <a:r>
              <a:rPr sz="1100" dirty="0">
                <a:solidFill>
                  <a:srgbClr val="000000"/>
                </a:solidFill>
              </a:rPr>
              <a:t>culturale</a:t>
            </a:r>
            <a:r>
              <a:rPr sz="1100" spc="150" dirty="0">
                <a:solidFill>
                  <a:srgbClr val="000000"/>
                </a:solidFill>
              </a:rPr>
              <a:t>  </a:t>
            </a:r>
            <a:r>
              <a:rPr sz="1100" spc="-50" dirty="0">
                <a:solidFill>
                  <a:srgbClr val="000000"/>
                </a:solidFill>
              </a:rPr>
              <a:t>e</a:t>
            </a:r>
            <a:r>
              <a:rPr sz="1100" dirty="0">
                <a:solidFill>
                  <a:srgbClr val="000000"/>
                </a:solidFill>
              </a:rPr>
              <a:t> ambientale</a:t>
            </a:r>
            <a:r>
              <a:rPr sz="1100" spc="20" dirty="0">
                <a:solidFill>
                  <a:srgbClr val="000000"/>
                </a:solidFill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sz="1100"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territorio.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Esempi</a:t>
            </a:r>
            <a:r>
              <a:rPr sz="1100"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interventi</a:t>
            </a:r>
            <a:r>
              <a:rPr sz="1100"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finanziabili: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34505" y="2968879"/>
            <a:ext cx="5386705" cy="3211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Sistemi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informativi,</a:t>
            </a:r>
            <a:r>
              <a:rPr sz="1100" spc="4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piattaforme,</a:t>
            </a:r>
            <a:r>
              <a:rPr sz="1100" spc="409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ecosistemi</a:t>
            </a:r>
            <a:r>
              <a:rPr sz="1100" spc="409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digitali,</a:t>
            </a:r>
            <a:r>
              <a:rPr sz="1100" spc="4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etc.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4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4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valorizzazione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del </a:t>
            </a:r>
            <a:r>
              <a:rPr sz="1100" dirty="0">
                <a:latin typeface="Titillium Web"/>
                <a:cs typeface="Titillium Web"/>
              </a:rPr>
              <a:t>patrimonio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turistico-</a:t>
            </a:r>
            <a:r>
              <a:rPr sz="1100" dirty="0">
                <a:latin typeface="Titillium Web"/>
                <a:cs typeface="Titillium Web"/>
              </a:rPr>
              <a:t>culturale,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paesaggistico,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produzioni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locali</a:t>
            </a:r>
            <a:r>
              <a:rPr sz="1100" spc="4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l’innovazione dell’offerta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turistica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Interventi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materiali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immateriali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creazione,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fruizione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itinerari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dirty="0">
                <a:latin typeface="Titillium Web"/>
                <a:cs typeface="Titillium Web"/>
              </a:rPr>
              <a:t> percorsi,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compreso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predisposizione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analisi,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inventari,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studi,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ricerche,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strettamente </a:t>
            </a:r>
            <a:r>
              <a:rPr sz="1100" dirty="0">
                <a:latin typeface="Titillium Web"/>
                <a:cs typeface="Titillium Web"/>
              </a:rPr>
              <a:t>collegati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all’iniziativa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quanto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stretta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relazione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l’attuazione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stessa;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Piccoli</a:t>
            </a:r>
            <a:r>
              <a:rPr sz="1100" spc="20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interventi</a:t>
            </a:r>
            <a:r>
              <a:rPr sz="1100" spc="229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riqualificazione</a:t>
            </a:r>
            <a:r>
              <a:rPr sz="1100" b="1" spc="2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2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immobili</a:t>
            </a:r>
            <a:r>
              <a:rPr sz="1100" b="1" spc="229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pubblici</a:t>
            </a:r>
            <a:r>
              <a:rPr sz="1100" b="1" spc="229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o</a:t>
            </a:r>
            <a:r>
              <a:rPr sz="1100" b="1" spc="2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culturali,</a:t>
            </a:r>
            <a:r>
              <a:rPr sz="1100" b="1" spc="2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riuso</a:t>
            </a:r>
            <a:r>
              <a:rPr sz="1100" b="1" spc="229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adattivo</a:t>
            </a:r>
            <a:r>
              <a:rPr sz="1100" b="1" spc="229" dirty="0">
                <a:latin typeface="Titillium Web"/>
                <a:cs typeface="Titillium Web"/>
              </a:rPr>
              <a:t> </a:t>
            </a:r>
            <a:r>
              <a:rPr sz="1100" b="1" spc="-50" dirty="0">
                <a:latin typeface="Titillium Web"/>
                <a:cs typeface="Titillium Web"/>
              </a:rPr>
              <a:t>e</a:t>
            </a:r>
            <a:r>
              <a:rPr sz="1100" b="1" dirty="0">
                <a:latin typeface="Titillium Web"/>
                <a:cs typeface="Titillium Web"/>
              </a:rPr>
              <a:t> adeguamento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funzionale,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strutturale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9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impiantistico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(entro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il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limite</a:t>
            </a:r>
            <a:r>
              <a:rPr sz="1100" b="1" spc="9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del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60%</a:t>
            </a:r>
            <a:r>
              <a:rPr sz="1100" b="1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valore complessivo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progetto)</a:t>
            </a:r>
            <a:endParaRPr sz="1100">
              <a:latin typeface="Titillium Web"/>
              <a:cs typeface="Titillium Web"/>
            </a:endParaRPr>
          </a:p>
          <a:p>
            <a:pPr marL="184785" marR="5715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Acquisizione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installazione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arredi,</a:t>
            </a:r>
            <a:r>
              <a:rPr sz="1100" b="1" spc="145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attrezzature,</a:t>
            </a:r>
            <a:r>
              <a:rPr sz="1100" b="1" spc="15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fisse</a:t>
            </a:r>
            <a:r>
              <a:rPr sz="1100" b="1" spc="15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15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mobili</a:t>
            </a:r>
            <a:r>
              <a:rPr sz="1100" dirty="0">
                <a:latin typeface="Titillium Web"/>
                <a:cs typeface="Titillium Web"/>
              </a:rPr>
              <a:t>,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dotazioni </a:t>
            </a:r>
            <a:r>
              <a:rPr sz="1100" dirty="0">
                <a:latin typeface="Titillium Web"/>
                <a:cs typeface="Titillium Web"/>
              </a:rPr>
              <a:t>tecnologiche,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tipo</a:t>
            </a:r>
            <a:r>
              <a:rPr sz="1100" spc="2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innovativo,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creazione</a:t>
            </a:r>
            <a:r>
              <a:rPr sz="1100" spc="1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sistemi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informativi</a:t>
            </a:r>
            <a:r>
              <a:rPr sz="1100" spc="2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2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fruizione </a:t>
            </a:r>
            <a:r>
              <a:rPr sz="1100" dirty="0">
                <a:latin typeface="Titillium Web"/>
                <a:cs typeface="Titillium Web"/>
              </a:rPr>
              <a:t>digitale,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distribuiti,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gestione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fruizione</a:t>
            </a:r>
            <a:endParaRPr sz="1100">
              <a:latin typeface="Titillium Web"/>
              <a:cs typeface="Titillium Web"/>
            </a:endParaRPr>
          </a:p>
          <a:p>
            <a:pPr marL="184785" marR="635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Interventi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digitalizzazione</a:t>
            </a:r>
            <a:r>
              <a:rPr sz="1100" b="1" spc="9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fruizione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del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patrimonio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storico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culturale,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compreso predisposizione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analisi,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inventari,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studi,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ricerche,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ecc.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Interventi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legati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trasporto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“leggero”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ed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“a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chiamata”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raggiungere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spc="-20" dirty="0">
                <a:latin typeface="Titillium Web"/>
                <a:cs typeface="Titillium Web"/>
              </a:rPr>
              <a:t>siti </a:t>
            </a:r>
            <a:r>
              <a:rPr sz="1100" spc="-10" dirty="0">
                <a:latin typeface="Titillium Web"/>
                <a:cs typeface="Titillium Web"/>
              </a:rPr>
              <a:t>turistici/ambientali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(es: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Uber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paesi)</a:t>
            </a:r>
            <a:endParaRPr sz="1100">
              <a:latin typeface="Titillium Web"/>
              <a:cs typeface="Titillium Web"/>
            </a:endParaRPr>
          </a:p>
          <a:p>
            <a:pPr marL="184785" marR="762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Attività</a:t>
            </a:r>
            <a:r>
              <a:rPr sz="1100" b="1" spc="135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14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informazione</a:t>
            </a:r>
            <a:r>
              <a:rPr sz="1100" b="1" spc="13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promozione</a:t>
            </a:r>
            <a:r>
              <a:rPr sz="1100" b="1" spc="145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14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comunicazione</a:t>
            </a:r>
            <a:r>
              <a:rPr sz="1100" b="1" spc="135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del</a:t>
            </a:r>
            <a:r>
              <a:rPr sz="1100" b="1" spc="14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patrimonio</a:t>
            </a:r>
            <a:r>
              <a:rPr sz="1100" b="1" spc="135" dirty="0">
                <a:latin typeface="Titillium Web"/>
                <a:cs typeface="Titillium Web"/>
              </a:rPr>
              <a:t>  </a:t>
            </a:r>
            <a:r>
              <a:rPr sz="1100" b="1" spc="-10" dirty="0">
                <a:latin typeface="Titillium Web"/>
                <a:cs typeface="Titillium Web"/>
              </a:rPr>
              <a:t>culturale territoriale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stakeholder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engagement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coinvolgimento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del</a:t>
            </a:r>
            <a:r>
              <a:rPr sz="1100" b="1" spc="1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territorio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48334" y="1392173"/>
            <a:ext cx="110267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300"/>
                </a:solidFill>
              </a:rPr>
              <a:t>CONTRIBUTI</a:t>
            </a:r>
            <a:r>
              <a:rPr spc="-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DESTINATI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A SOGGETTI</a:t>
            </a:r>
            <a:r>
              <a:rPr spc="-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PUBBLICI PER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INIZIATIVE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</a:t>
            </a:r>
            <a:r>
              <a:rPr spc="-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PARTENARIATO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SPECIALE PUBBLICO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spc="-10" dirty="0">
                <a:solidFill>
                  <a:srgbClr val="CC0300"/>
                </a:solidFill>
              </a:rPr>
              <a:t>PRIVATO </a:t>
            </a:r>
            <a:r>
              <a:rPr dirty="0">
                <a:solidFill>
                  <a:srgbClr val="CC0300"/>
                </a:solidFill>
              </a:rPr>
              <a:t>PER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LA VALORIZZAZION</a:t>
            </a:r>
            <a:r>
              <a:rPr spc="2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EDEL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PATRIMONIO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spc="-10" dirty="0">
                <a:solidFill>
                  <a:srgbClr val="CC0300"/>
                </a:solidFill>
              </a:rPr>
              <a:t>STORICO-</a:t>
            </a:r>
            <a:r>
              <a:rPr dirty="0">
                <a:solidFill>
                  <a:srgbClr val="CC0300"/>
                </a:solidFill>
              </a:rPr>
              <a:t>CULTURALE,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AMBIENTALE</a:t>
            </a:r>
            <a:r>
              <a:rPr spc="3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 DI CULTURA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spc="-10" dirty="0">
                <a:solidFill>
                  <a:srgbClr val="CC0300"/>
                </a:solidFill>
              </a:rPr>
              <a:t>SOCIALE</a:t>
            </a:r>
          </a:p>
          <a:p>
            <a:pPr marL="13970" marR="7582534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 n. 30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30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</a:t>
            </a:r>
            <a:r>
              <a:rPr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80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Milioni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euro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8442" y="1666494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C0300"/>
                </a:solidFill>
                <a:latin typeface="Titillium Web"/>
                <a:cs typeface="Titillium Web"/>
              </a:rPr>
              <a:t>B2.2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1741" y="1541525"/>
            <a:ext cx="607060" cy="601980"/>
          </a:xfrm>
          <a:custGeom>
            <a:avLst/>
            <a:gdLst/>
            <a:ahLst/>
            <a:cxnLst/>
            <a:rect l="l" t="t" r="r" b="b"/>
            <a:pathLst>
              <a:path w="607060" h="601980">
                <a:moveTo>
                  <a:pt x="0" y="300989"/>
                </a:moveTo>
                <a:lnTo>
                  <a:pt x="3969" y="252165"/>
                </a:lnTo>
                <a:lnTo>
                  <a:pt x="15460" y="205849"/>
                </a:lnTo>
                <a:lnTo>
                  <a:pt x="33850" y="162662"/>
                </a:lnTo>
                <a:lnTo>
                  <a:pt x="58513" y="123224"/>
                </a:lnTo>
                <a:lnTo>
                  <a:pt x="88825" y="88153"/>
                </a:lnTo>
                <a:lnTo>
                  <a:pt x="124162" y="58070"/>
                </a:lnTo>
                <a:lnTo>
                  <a:pt x="163900" y="33593"/>
                </a:lnTo>
                <a:lnTo>
                  <a:pt x="207415" y="15343"/>
                </a:lnTo>
                <a:lnTo>
                  <a:pt x="254081" y="3939"/>
                </a:lnTo>
                <a:lnTo>
                  <a:pt x="303276" y="0"/>
                </a:lnTo>
                <a:lnTo>
                  <a:pt x="352470" y="3939"/>
                </a:lnTo>
                <a:lnTo>
                  <a:pt x="399136" y="15343"/>
                </a:lnTo>
                <a:lnTo>
                  <a:pt x="442651" y="33593"/>
                </a:lnTo>
                <a:lnTo>
                  <a:pt x="482389" y="58070"/>
                </a:lnTo>
                <a:lnTo>
                  <a:pt x="517726" y="88153"/>
                </a:lnTo>
                <a:lnTo>
                  <a:pt x="548038" y="123224"/>
                </a:lnTo>
                <a:lnTo>
                  <a:pt x="572701" y="162662"/>
                </a:lnTo>
                <a:lnTo>
                  <a:pt x="591091" y="205849"/>
                </a:lnTo>
                <a:lnTo>
                  <a:pt x="602582" y="252165"/>
                </a:lnTo>
                <a:lnTo>
                  <a:pt x="606552" y="300989"/>
                </a:lnTo>
                <a:lnTo>
                  <a:pt x="602582" y="349814"/>
                </a:lnTo>
                <a:lnTo>
                  <a:pt x="591091" y="396130"/>
                </a:lnTo>
                <a:lnTo>
                  <a:pt x="572701" y="439317"/>
                </a:lnTo>
                <a:lnTo>
                  <a:pt x="548038" y="478755"/>
                </a:lnTo>
                <a:lnTo>
                  <a:pt x="517726" y="513826"/>
                </a:lnTo>
                <a:lnTo>
                  <a:pt x="482389" y="543909"/>
                </a:lnTo>
                <a:lnTo>
                  <a:pt x="442651" y="568386"/>
                </a:lnTo>
                <a:lnTo>
                  <a:pt x="399136" y="586636"/>
                </a:lnTo>
                <a:lnTo>
                  <a:pt x="352470" y="598040"/>
                </a:lnTo>
                <a:lnTo>
                  <a:pt x="303276" y="601979"/>
                </a:lnTo>
                <a:lnTo>
                  <a:pt x="254081" y="598040"/>
                </a:lnTo>
                <a:lnTo>
                  <a:pt x="207415" y="586636"/>
                </a:lnTo>
                <a:lnTo>
                  <a:pt x="163900" y="568386"/>
                </a:lnTo>
                <a:lnTo>
                  <a:pt x="124162" y="543909"/>
                </a:lnTo>
                <a:lnTo>
                  <a:pt x="88825" y="513826"/>
                </a:lnTo>
                <a:lnTo>
                  <a:pt x="58513" y="478755"/>
                </a:lnTo>
                <a:lnTo>
                  <a:pt x="33850" y="439317"/>
                </a:lnTo>
                <a:lnTo>
                  <a:pt x="15460" y="396130"/>
                </a:lnTo>
                <a:lnTo>
                  <a:pt x="3969" y="349814"/>
                </a:lnTo>
                <a:lnTo>
                  <a:pt x="0" y="300989"/>
                </a:lnTo>
                <a:close/>
              </a:path>
            </a:pathLst>
          </a:custGeom>
          <a:ln w="28575">
            <a:solidFill>
              <a:srgbClr val="CC0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3457" y="2680157"/>
            <a:ext cx="5484495" cy="1428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INIZIATIVE</a:t>
            </a:r>
            <a:r>
              <a:rPr sz="1300" b="1" spc="105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FINANZIABILI</a:t>
            </a:r>
            <a:endParaRPr sz="1300">
              <a:latin typeface="Titillium Web"/>
              <a:cs typeface="Titillium Web"/>
            </a:endParaRPr>
          </a:p>
          <a:p>
            <a:pPr marL="12700" marR="7620">
              <a:lnSpc>
                <a:spcPct val="100000"/>
              </a:lnSpc>
              <a:spcBef>
                <a:spcPts val="2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Realtà</a:t>
            </a:r>
            <a:r>
              <a:rPr sz="1100" u="sng" spc="13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in</a:t>
            </a:r>
            <a:r>
              <a:rPr sz="1100" u="sng" spc="14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fase</a:t>
            </a:r>
            <a:r>
              <a:rPr sz="1100" u="sng" spc="14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di</a:t>
            </a:r>
            <a:r>
              <a:rPr sz="1100" u="sng" spc="15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avviamento</a:t>
            </a:r>
            <a:r>
              <a:rPr sz="1100" b="1" spc="1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(min</a:t>
            </a:r>
            <a:r>
              <a:rPr sz="1100" b="1" spc="1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100k</a:t>
            </a:r>
            <a:r>
              <a:rPr sz="1100" b="1" spc="1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-</a:t>
            </a:r>
            <a:r>
              <a:rPr sz="1100" b="1" spc="1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max</a:t>
            </a:r>
            <a:r>
              <a:rPr sz="1100" b="1" spc="1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500k</a:t>
            </a:r>
            <a:r>
              <a:rPr sz="1100" b="1" spc="1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€)</a:t>
            </a:r>
            <a:r>
              <a:rPr sz="1100" b="1" spc="1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Durata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24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mesi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1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Art.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22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GBER </a:t>
            </a:r>
            <a:r>
              <a:rPr sz="1100" dirty="0">
                <a:latin typeface="Titillium Web"/>
                <a:cs typeface="Titillium Web"/>
              </a:rPr>
              <a:t>(contributo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fondo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perduto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max.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80%)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altre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combinazioni.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Attività</a:t>
            </a:r>
            <a:r>
              <a:rPr sz="1100" u="sng" spc="1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di</a:t>
            </a:r>
            <a:r>
              <a:rPr sz="1100" u="sng" spc="1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consolidamento</a:t>
            </a:r>
            <a:r>
              <a:rPr sz="1100" b="1" u="sng" spc="2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e</a:t>
            </a:r>
            <a:r>
              <a:rPr sz="1100" b="1" u="sng" spc="1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b="1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sviluppo</a:t>
            </a:r>
            <a:r>
              <a:rPr sz="1100" b="1" u="sng" spc="1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(min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100k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–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max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2mln)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Durata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30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mesi–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aree</a:t>
            </a:r>
            <a:endParaRPr sz="1100">
              <a:latin typeface="Titillium Web"/>
              <a:cs typeface="Titillium Web"/>
            </a:endParaRPr>
          </a:p>
          <a:p>
            <a:pPr marL="12700" marR="635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107.3.c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3.13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Quadro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temporaneo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covid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(fondo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perduto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Piccole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max</a:t>
            </a:r>
            <a:r>
              <a:rPr sz="1100" u="sng" spc="9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50%</a:t>
            </a:r>
            <a:r>
              <a:rPr sz="1100" u="sng" spc="9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Medie</a:t>
            </a:r>
            <a:r>
              <a:rPr sz="1100" u="sng" spc="100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 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max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Titillium Web"/>
                <a:cs typeface="Titillium Web"/>
              </a:rPr>
              <a:t>40%</a:t>
            </a:r>
            <a:r>
              <a:rPr sz="1100" dirty="0">
                <a:latin typeface="Titillium Web"/>
                <a:cs typeface="Titillium Web"/>
              </a:rPr>
              <a:t>)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53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aiuti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cultura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art.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55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0" dirty="0">
                <a:latin typeface="Titillium Web"/>
                <a:cs typeface="Titillium Web"/>
              </a:rPr>
              <a:t> infrastrutture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sportive.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INTERVENTI</a:t>
            </a:r>
            <a:endParaRPr sz="1300">
              <a:latin typeface="Titillium Web"/>
              <a:cs typeface="Titillium We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3457" y="4084142"/>
            <a:ext cx="5478145" cy="2374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Offerta 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servizi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alla</a:t>
            </a:r>
            <a:r>
              <a:rPr sz="1100" b="1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comunità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ed</a:t>
            </a:r>
            <a:r>
              <a:rPr sz="1100" b="1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alla</a:t>
            </a:r>
            <a:r>
              <a:rPr sz="1100" b="1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persona</a:t>
            </a:r>
            <a:r>
              <a:rPr sz="1100" dirty="0">
                <a:latin typeface="Titillium Web"/>
                <a:cs typeface="Titillium Web"/>
              </a:rPr>
              <a:t>,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 </a:t>
            </a:r>
            <a:r>
              <a:rPr sz="1100" spc="-10" dirty="0">
                <a:latin typeface="Titillium Web"/>
                <a:cs typeface="Titillium Web"/>
              </a:rPr>
              <a:t>particolare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servizi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prossimità</a:t>
            </a:r>
            <a:r>
              <a:rPr sz="1100" spc="-25" dirty="0">
                <a:latin typeface="Titillium Web"/>
                <a:cs typeface="Titillium Web"/>
              </a:rPr>
              <a:t> per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l’infanzia,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10" dirty="0">
                <a:latin typeface="Titillium Web"/>
                <a:cs typeface="Titillium Web"/>
              </a:rPr>
              <a:t> persone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fragilità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-10" dirty="0">
                <a:latin typeface="Titillium Web"/>
                <a:cs typeface="Titillium Web"/>
              </a:rPr>
              <a:t> anziani</a:t>
            </a:r>
            <a:endParaRPr sz="1100">
              <a:latin typeface="Titillium Web"/>
              <a:cs typeface="Titillium Web"/>
            </a:endParaRPr>
          </a:p>
          <a:p>
            <a:pPr marL="184785" marR="31623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Attivazione</a:t>
            </a:r>
            <a:r>
              <a:rPr sz="1100" dirty="0">
                <a:latin typeface="Titillium Web"/>
                <a:cs typeface="Titillium Web"/>
              </a:rPr>
              <a:t> di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servizi</a:t>
            </a:r>
            <a:r>
              <a:rPr sz="1100" b="1" spc="6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per</a:t>
            </a:r>
            <a:r>
              <a:rPr sz="1100" b="1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l’orientamento,</a:t>
            </a:r>
            <a:r>
              <a:rPr sz="1100" b="1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l’occupabilità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l’inserimento</a:t>
            </a:r>
            <a:r>
              <a:rPr sz="1100" b="1" spc="6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lavorativo</a:t>
            </a:r>
            <a:r>
              <a:rPr sz="1100" b="1" spc="7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</a:t>
            </a:r>
            <a:r>
              <a:rPr sz="1100" dirty="0">
                <a:latin typeface="Titillium Web"/>
                <a:cs typeface="Titillium Web"/>
              </a:rPr>
              <a:t>donne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giovani,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Neet,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persone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fragili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disoccupati</a:t>
            </a:r>
            <a:endParaRPr sz="1100">
              <a:latin typeface="Titillium Web"/>
              <a:cs typeface="Titillium Web"/>
            </a:endParaRPr>
          </a:p>
          <a:p>
            <a:pPr marL="184785" marR="31813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Offerta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servizi</a:t>
            </a:r>
            <a:r>
              <a:rPr sz="1100" b="1" spc="6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manutenzione,</a:t>
            </a:r>
            <a:r>
              <a:rPr sz="1100" b="1" spc="4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salvaguardia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4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valorizzazione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dell’ambiente</a:t>
            </a:r>
            <a:r>
              <a:rPr sz="1100" dirty="0">
                <a:latin typeface="Titillium Web"/>
                <a:cs typeface="Titillium Web"/>
              </a:rPr>
              <a:t>,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del </a:t>
            </a:r>
            <a:r>
              <a:rPr sz="1100" spc="-10" dirty="0">
                <a:latin typeface="Titillium Web"/>
                <a:cs typeface="Titillium Web"/>
              </a:rPr>
              <a:t>territorio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beni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storico-culturali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Recupero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valorizzazione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civica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socio-</a:t>
            </a:r>
            <a:r>
              <a:rPr sz="1100" spc="-10" dirty="0">
                <a:latin typeface="Titillium Web"/>
                <a:cs typeface="Titillium Web"/>
              </a:rPr>
              <a:t>imprenditoriale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beni</a:t>
            </a:r>
            <a:r>
              <a:rPr sz="1100" b="1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pubblici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e/o</a:t>
            </a:r>
            <a:r>
              <a:rPr sz="1100" b="1" spc="45" dirty="0">
                <a:latin typeface="Titillium Web"/>
                <a:cs typeface="Titillium Web"/>
              </a:rPr>
              <a:t> </a:t>
            </a:r>
            <a:r>
              <a:rPr sz="1100" b="1" spc="-25" dirty="0">
                <a:latin typeface="Titillium Web"/>
                <a:cs typeface="Titillium Web"/>
              </a:rPr>
              <a:t>di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b="1" dirty="0">
                <a:latin typeface="Titillium Web"/>
                <a:cs typeface="Titillium Web"/>
              </a:rPr>
              <a:t>strutture/spazi</a:t>
            </a:r>
            <a:r>
              <a:rPr sz="1100" b="1" spc="10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dismessi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Creazione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spazi</a:t>
            </a:r>
            <a:r>
              <a:rPr sz="1100" b="1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per lo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smart/coworking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beni pubblici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strutture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spazi</a:t>
            </a:r>
            <a:r>
              <a:rPr sz="1100" spc="-10" dirty="0">
                <a:latin typeface="Titillium Web"/>
                <a:cs typeface="Titillium Web"/>
              </a:rPr>
              <a:t> dismesse;</a:t>
            </a:r>
            <a:endParaRPr sz="1100">
              <a:latin typeface="Titillium Web"/>
              <a:cs typeface="Titillium Web"/>
            </a:endParaRPr>
          </a:p>
          <a:p>
            <a:pPr marL="184785" marR="37401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Recupero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valorizzazione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civica 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socio-</a:t>
            </a:r>
            <a:r>
              <a:rPr sz="1100" spc="-10" dirty="0">
                <a:latin typeface="Titillium Web"/>
                <a:cs typeface="Titillium Web"/>
              </a:rPr>
              <a:t>imprenditoriale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beni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pubblici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dismessi </a:t>
            </a:r>
            <a:r>
              <a:rPr sz="1100" dirty="0">
                <a:latin typeface="Titillium Web"/>
                <a:cs typeface="Titillium Web"/>
              </a:rPr>
              <a:t>tramite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condivisa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bene</a:t>
            </a:r>
            <a:endParaRPr sz="1100">
              <a:latin typeface="Titillium Web"/>
              <a:cs typeface="Titillium Web"/>
            </a:endParaRPr>
          </a:p>
          <a:p>
            <a:pPr marL="184785" marR="16192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Avvio/consolidamento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attività</a:t>
            </a:r>
            <a:r>
              <a:rPr sz="1100" b="1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manifatturiere</a:t>
            </a:r>
            <a:r>
              <a:rPr sz="1100" b="1" spc="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“social</a:t>
            </a:r>
            <a:r>
              <a:rPr sz="1100" b="1" spc="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impact”,</a:t>
            </a:r>
            <a:r>
              <a:rPr sz="1100" b="1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particolare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quelle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in </a:t>
            </a:r>
            <a:r>
              <a:rPr sz="1100" dirty="0">
                <a:latin typeface="Titillium Web"/>
                <a:cs typeface="Titillium Web"/>
              </a:rPr>
              <a:t>grado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inserire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al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lavoro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persone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svantaggiate,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disabili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le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fasce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deboli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della popolazione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7502" y="2680157"/>
            <a:ext cx="5483860" cy="165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FINALITA’</a:t>
            </a:r>
            <a:r>
              <a:rPr sz="1300" b="1" spc="50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DELL’INTERVENTO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Titillium Web"/>
                <a:cs typeface="Titillium Web"/>
              </a:rPr>
              <a:t>L’intervento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è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finalizzato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sostenere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nascita,</a:t>
            </a:r>
            <a:r>
              <a:rPr sz="1100" spc="1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consolidamento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crescita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imprese </a:t>
            </a:r>
            <a:r>
              <a:rPr sz="1100" dirty="0">
                <a:latin typeface="Titillium Web"/>
                <a:cs typeface="Titillium Web"/>
              </a:rPr>
              <a:t>operanti per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 perseguimento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finalità sociale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 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interesse.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particolare avente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l’obiettivo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rilanciare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sul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piano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socio-</a:t>
            </a:r>
            <a:r>
              <a:rPr sz="1100" spc="-10" dirty="0">
                <a:latin typeface="Titillium Web"/>
                <a:cs typeface="Titillium Web"/>
              </a:rPr>
              <a:t>economico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 </a:t>
            </a:r>
            <a:r>
              <a:rPr sz="1100" spc="-10" dirty="0">
                <a:latin typeface="Titillium Web"/>
                <a:cs typeface="Titillium Web"/>
              </a:rPr>
              <a:t>territori.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DOTAZIONE</a:t>
            </a:r>
            <a:r>
              <a:rPr sz="1300" b="1" spc="30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FINANZIARIA</a:t>
            </a:r>
            <a:r>
              <a:rPr sz="1300" b="1" spc="35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-</a:t>
            </a:r>
            <a:r>
              <a:rPr sz="1300" b="1" spc="-5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40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mln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€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graduatoria.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BENEFICIARI</a:t>
            </a:r>
            <a:r>
              <a:rPr sz="1300" b="1" spc="475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-</a:t>
            </a:r>
            <a:r>
              <a:rPr sz="1300" b="1" spc="470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4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4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terzo</a:t>
            </a:r>
            <a:r>
              <a:rPr sz="1100" spc="4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settore</a:t>
            </a:r>
            <a:r>
              <a:rPr sz="1100" spc="4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409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relative</a:t>
            </a:r>
            <a:r>
              <a:rPr sz="1100" spc="4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aggregazioni,</a:t>
            </a:r>
            <a:r>
              <a:rPr sz="1100" spc="4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reti</a:t>
            </a:r>
            <a:r>
              <a:rPr sz="1100" spc="4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409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impresa,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spc="-10" dirty="0">
                <a:latin typeface="Titillium Web"/>
                <a:cs typeface="Titillium Web"/>
              </a:rPr>
              <a:t>cooperative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comunità.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502" y="4313301"/>
            <a:ext cx="5483860" cy="220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Enti</a:t>
            </a:r>
            <a:r>
              <a:rPr sz="1100" b="1" spc="39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del</a:t>
            </a:r>
            <a:r>
              <a:rPr sz="1100" b="1" spc="38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Terzo</a:t>
            </a:r>
            <a:r>
              <a:rPr sz="1100" b="1" spc="3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Settore</a:t>
            </a:r>
            <a:r>
              <a:rPr sz="1100" b="1" spc="3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(ETS)</a:t>
            </a:r>
            <a:r>
              <a:rPr sz="1100" b="1" spc="3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ivi</a:t>
            </a:r>
            <a:r>
              <a:rPr sz="1100" spc="3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incluse:</a:t>
            </a:r>
            <a:r>
              <a:rPr sz="1100" spc="3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3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organizzazioni</a:t>
            </a:r>
            <a:r>
              <a:rPr sz="1100" spc="3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volontariato</a:t>
            </a:r>
            <a:r>
              <a:rPr sz="1100" spc="3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(ODV);</a:t>
            </a:r>
            <a:r>
              <a:rPr sz="1100" spc="38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le </a:t>
            </a:r>
            <a:r>
              <a:rPr sz="1100" dirty="0">
                <a:latin typeface="Titillium Web"/>
                <a:cs typeface="Titillium Web"/>
              </a:rPr>
              <a:t>associazioni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promozione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(APS);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enti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filantropici;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sociali,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incluse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le </a:t>
            </a:r>
            <a:r>
              <a:rPr sz="1100" dirty="0">
                <a:latin typeface="Titillium Web"/>
                <a:cs typeface="Titillium Web"/>
              </a:rPr>
              <a:t>cooperative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sociali;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reti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associative;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associazioni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riconosciute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non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riconosciute;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le </a:t>
            </a:r>
            <a:r>
              <a:rPr sz="1100" dirty="0">
                <a:latin typeface="Titillium Web"/>
                <a:cs typeface="Titillium Web"/>
              </a:rPr>
              <a:t>fondazioni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altri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enti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carattere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privato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che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svolgono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una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più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interesse </a:t>
            </a:r>
            <a:r>
              <a:rPr sz="1100" dirty="0">
                <a:latin typeface="Titillium Web"/>
                <a:cs typeface="Titillium Web"/>
              </a:rPr>
              <a:t>generale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cui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all'art.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Decreto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Legislativo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3</a:t>
            </a:r>
            <a:r>
              <a:rPr sz="1100" spc="2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luglio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2017,</a:t>
            </a:r>
            <a:r>
              <a:rPr sz="1100" spc="2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n.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117;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cooperative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</a:t>
            </a:r>
            <a:r>
              <a:rPr sz="1100" dirty="0">
                <a:latin typeface="Titillium Web"/>
                <a:cs typeface="Titillium Web"/>
              </a:rPr>
              <a:t>comunità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comunque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denominate.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Le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start-</a:t>
            </a:r>
            <a:r>
              <a:rPr sz="1100" b="1" dirty="0">
                <a:latin typeface="Titillium Web"/>
                <a:cs typeface="Titillium Web"/>
              </a:rPr>
              <a:t>up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innovative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vocazione</a:t>
            </a:r>
            <a:r>
              <a:rPr sz="1100" b="1" spc="-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sociale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costituite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 in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forma</a:t>
            </a:r>
            <a:r>
              <a:rPr sz="1100" spc="-10" dirty="0">
                <a:latin typeface="Titillium Web"/>
                <a:cs typeface="Titillium Web"/>
              </a:rPr>
              <a:t> cooperativa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spc="-10" dirty="0">
                <a:latin typeface="Titillium Web"/>
                <a:cs typeface="Titillium Web"/>
              </a:rPr>
              <a:t>ONLUS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Agenzie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lavoro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enti</a:t>
            </a:r>
            <a:r>
              <a:rPr sz="1100" b="1" spc="-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formativi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che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svolgono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agricole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all’inclusione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(es.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fattorie sociali);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Enti</a:t>
            </a:r>
            <a:r>
              <a:rPr sz="1100" b="1" spc="6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religiosi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civilmente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riconosciuti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Enti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iscritti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all’Albo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servizio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civile</a:t>
            </a:r>
            <a:r>
              <a:rPr sz="1100" b="1" spc="-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universale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10462" y="1375613"/>
            <a:ext cx="85890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300"/>
                </a:solidFill>
              </a:rPr>
              <a:t>INTERVENTI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PER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L’INCLUSIONE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L’INNOVAZIONE</a:t>
            </a:r>
            <a:r>
              <a:rPr spc="3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SOCIALE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ED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IL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RILANCIO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spc="-10" dirty="0">
                <a:solidFill>
                  <a:srgbClr val="CC0300"/>
                </a:solidFill>
              </a:rPr>
              <a:t>ABITATIVO,</a:t>
            </a: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CC0300"/>
                </a:solidFill>
              </a:rPr>
              <a:t>RIVOLTI AD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IMPRESE SOCIALI,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TERZO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SETTORE 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COOPERATIVE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 </a:t>
            </a:r>
            <a:r>
              <a:rPr spc="-10" dirty="0">
                <a:solidFill>
                  <a:srgbClr val="CC0300"/>
                </a:solidFill>
              </a:rPr>
              <a:t>COMUNITA’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9046" y="1650619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C0300"/>
                </a:solidFill>
                <a:latin typeface="Titillium Web"/>
                <a:cs typeface="Titillium Web"/>
              </a:rPr>
              <a:t>B2.3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0462" y="1924939"/>
            <a:ext cx="3446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Ordinanze n. 29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del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30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giugno</a:t>
            </a:r>
            <a:r>
              <a:rPr sz="1800" spc="-10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2022 </a:t>
            </a:r>
            <a:r>
              <a:rPr sz="1800" dirty="0">
                <a:latin typeface="Titillium Web"/>
                <a:cs typeface="Titillium Web"/>
              </a:rPr>
              <a:t>40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822" y="1530858"/>
            <a:ext cx="611505" cy="601980"/>
          </a:xfrm>
          <a:custGeom>
            <a:avLst/>
            <a:gdLst/>
            <a:ahLst/>
            <a:cxnLst/>
            <a:rect l="l" t="t" r="r" b="b"/>
            <a:pathLst>
              <a:path w="611505" h="601980">
                <a:moveTo>
                  <a:pt x="0" y="300989"/>
                </a:moveTo>
                <a:lnTo>
                  <a:pt x="3999" y="252165"/>
                </a:lnTo>
                <a:lnTo>
                  <a:pt x="15577" y="205849"/>
                </a:lnTo>
                <a:lnTo>
                  <a:pt x="34106" y="162662"/>
                </a:lnTo>
                <a:lnTo>
                  <a:pt x="58955" y="123224"/>
                </a:lnTo>
                <a:lnTo>
                  <a:pt x="89496" y="88153"/>
                </a:lnTo>
                <a:lnTo>
                  <a:pt x="125100" y="58070"/>
                </a:lnTo>
                <a:lnTo>
                  <a:pt x="165138" y="33593"/>
                </a:lnTo>
                <a:lnTo>
                  <a:pt x="208980" y="15343"/>
                </a:lnTo>
                <a:lnTo>
                  <a:pt x="255998" y="3939"/>
                </a:lnTo>
                <a:lnTo>
                  <a:pt x="305562" y="0"/>
                </a:lnTo>
                <a:lnTo>
                  <a:pt x="355125" y="3939"/>
                </a:lnTo>
                <a:lnTo>
                  <a:pt x="402143" y="15343"/>
                </a:lnTo>
                <a:lnTo>
                  <a:pt x="445985" y="33593"/>
                </a:lnTo>
                <a:lnTo>
                  <a:pt x="486023" y="58070"/>
                </a:lnTo>
                <a:lnTo>
                  <a:pt x="521627" y="88153"/>
                </a:lnTo>
                <a:lnTo>
                  <a:pt x="552168" y="123224"/>
                </a:lnTo>
                <a:lnTo>
                  <a:pt x="577017" y="162662"/>
                </a:lnTo>
                <a:lnTo>
                  <a:pt x="595546" y="205849"/>
                </a:lnTo>
                <a:lnTo>
                  <a:pt x="607124" y="252165"/>
                </a:lnTo>
                <a:lnTo>
                  <a:pt x="611124" y="300989"/>
                </a:lnTo>
                <a:lnTo>
                  <a:pt x="607124" y="349814"/>
                </a:lnTo>
                <a:lnTo>
                  <a:pt x="595546" y="396130"/>
                </a:lnTo>
                <a:lnTo>
                  <a:pt x="577017" y="439317"/>
                </a:lnTo>
                <a:lnTo>
                  <a:pt x="552168" y="478755"/>
                </a:lnTo>
                <a:lnTo>
                  <a:pt x="521627" y="513826"/>
                </a:lnTo>
                <a:lnTo>
                  <a:pt x="486023" y="543909"/>
                </a:lnTo>
                <a:lnTo>
                  <a:pt x="445985" y="568386"/>
                </a:lnTo>
                <a:lnTo>
                  <a:pt x="402143" y="586636"/>
                </a:lnTo>
                <a:lnTo>
                  <a:pt x="355125" y="598040"/>
                </a:lnTo>
                <a:lnTo>
                  <a:pt x="305562" y="601979"/>
                </a:lnTo>
                <a:lnTo>
                  <a:pt x="255998" y="598040"/>
                </a:lnTo>
                <a:lnTo>
                  <a:pt x="208980" y="586636"/>
                </a:lnTo>
                <a:lnTo>
                  <a:pt x="165138" y="568386"/>
                </a:lnTo>
                <a:lnTo>
                  <a:pt x="125100" y="543909"/>
                </a:lnTo>
                <a:lnTo>
                  <a:pt x="89496" y="513826"/>
                </a:lnTo>
                <a:lnTo>
                  <a:pt x="58955" y="478755"/>
                </a:lnTo>
                <a:lnTo>
                  <a:pt x="34106" y="439317"/>
                </a:lnTo>
                <a:lnTo>
                  <a:pt x="15577" y="396130"/>
                </a:lnTo>
                <a:lnTo>
                  <a:pt x="3999" y="349814"/>
                </a:lnTo>
                <a:lnTo>
                  <a:pt x="0" y="300989"/>
                </a:lnTo>
                <a:close/>
              </a:path>
            </a:pathLst>
          </a:custGeom>
          <a:ln w="28575">
            <a:solidFill>
              <a:srgbClr val="CC0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8754" y="2893313"/>
            <a:ext cx="14528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CC0300"/>
                </a:solidFill>
                <a:latin typeface="Titillium Web"/>
                <a:cs typeface="Titillium Web"/>
              </a:rPr>
              <a:t>SPESE</a:t>
            </a:r>
            <a:r>
              <a:rPr sz="1300" b="1" spc="-20" dirty="0">
                <a:solidFill>
                  <a:srgbClr val="CC030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AMMISSIBILI</a:t>
            </a:r>
            <a:endParaRPr sz="1300">
              <a:latin typeface="Titillium Web"/>
              <a:cs typeface="Titillium We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8754" y="3092957"/>
            <a:ext cx="4910455" cy="2205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Suolo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aziendale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sistemazioni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limiti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dell’investimento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  <a:tab pos="923925" algn="l"/>
                <a:tab pos="1388745" algn="l"/>
                <a:tab pos="2301875" algn="l"/>
                <a:tab pos="3008630" algn="l"/>
                <a:tab pos="3239135" algn="l"/>
                <a:tab pos="4246245" algn="l"/>
                <a:tab pos="4662805" algn="l"/>
              </a:tabLst>
            </a:pPr>
            <a:r>
              <a:rPr sz="1100" spc="-10" dirty="0">
                <a:latin typeface="Titillium Web"/>
                <a:cs typeface="Titillium Web"/>
              </a:rPr>
              <a:t>Fabbricati,</a:t>
            </a:r>
            <a:r>
              <a:rPr sz="1100" dirty="0">
                <a:latin typeface="Titillium Web"/>
                <a:cs typeface="Titillium Web"/>
              </a:rPr>
              <a:t>	</a:t>
            </a:r>
            <a:r>
              <a:rPr sz="1100" spc="-10" dirty="0">
                <a:latin typeface="Titillium Web"/>
                <a:cs typeface="Titillium Web"/>
              </a:rPr>
              <a:t>opere</a:t>
            </a:r>
            <a:r>
              <a:rPr sz="1100" dirty="0">
                <a:latin typeface="Titillium Web"/>
                <a:cs typeface="Titillium Web"/>
              </a:rPr>
              <a:t>	</a:t>
            </a:r>
            <a:r>
              <a:rPr sz="1100" spc="-10" dirty="0">
                <a:latin typeface="Titillium Web"/>
                <a:cs typeface="Titillium Web"/>
              </a:rPr>
              <a:t>edili/murarie,</a:t>
            </a:r>
            <a:r>
              <a:rPr sz="1100" dirty="0">
                <a:latin typeface="Titillium Web"/>
                <a:cs typeface="Titillium Web"/>
              </a:rPr>
              <a:t>	</a:t>
            </a:r>
            <a:r>
              <a:rPr sz="1100" spc="-10" dirty="0">
                <a:latin typeface="Titillium Web"/>
                <a:cs typeface="Titillium Web"/>
              </a:rPr>
              <a:t>comprese</a:t>
            </a:r>
            <a:r>
              <a:rPr sz="1100" dirty="0">
                <a:latin typeface="Titillium Web"/>
                <a:cs typeface="Titillium Web"/>
              </a:rPr>
              <a:t>	</a:t>
            </a:r>
            <a:r>
              <a:rPr sz="1100" spc="-25" dirty="0">
                <a:latin typeface="Titillium Web"/>
                <a:cs typeface="Titillium Web"/>
              </a:rPr>
              <a:t>le</a:t>
            </a:r>
            <a:r>
              <a:rPr sz="1100" dirty="0">
                <a:latin typeface="Titillium Web"/>
                <a:cs typeface="Titillium Web"/>
              </a:rPr>
              <a:t>	</a:t>
            </a:r>
            <a:r>
              <a:rPr sz="1100" spc="-10" dirty="0">
                <a:latin typeface="Titillium Web"/>
                <a:cs typeface="Titillium Web"/>
              </a:rPr>
              <a:t>ristrutturazioni</a:t>
            </a:r>
            <a:r>
              <a:rPr sz="1100" dirty="0">
                <a:latin typeface="Titillium Web"/>
                <a:cs typeface="Titillium Web"/>
              </a:rPr>
              <a:t>	</a:t>
            </a:r>
            <a:r>
              <a:rPr sz="1100" spc="-20" dirty="0">
                <a:latin typeface="Titillium Web"/>
                <a:cs typeface="Titillium Web"/>
              </a:rPr>
              <a:t>(max</a:t>
            </a:r>
            <a:r>
              <a:rPr sz="1100" dirty="0">
                <a:latin typeface="Titillium Web"/>
                <a:cs typeface="Titillium Web"/>
              </a:rPr>
              <a:t>	</a:t>
            </a:r>
            <a:r>
              <a:rPr sz="1100" spc="-25" dirty="0">
                <a:latin typeface="Titillium Web"/>
                <a:cs typeface="Titillium Web"/>
              </a:rPr>
              <a:t>50%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Titillium Web"/>
                <a:cs typeface="Titillium Web"/>
              </a:rPr>
              <a:t>dell’investimento)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Impianti,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macchinari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attrezzature,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inclusi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arredi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ed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mezzi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trasporto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Titillium Web"/>
                <a:cs typeface="Titillium Web"/>
              </a:rPr>
              <a:t>strettamente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funzionali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all’attività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proposta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informatici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commisurati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alle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esigenze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produttive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45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gestionali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spc="-10" dirty="0">
                <a:latin typeface="Titillium Web"/>
                <a:cs typeface="Titillium Web"/>
              </a:rPr>
              <a:t>dell’organizzazione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beneficiaria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agevolazioni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Brevetti,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licenze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marchi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Formazione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specialistica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degli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addetti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dell’organizzazione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beneficiaria</a:t>
            </a:r>
            <a:endParaRPr sz="1100">
              <a:latin typeface="Titillium Web"/>
              <a:cs typeface="Titillium Web"/>
            </a:endParaRPr>
          </a:p>
          <a:p>
            <a:pPr marL="184785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dell’aiuto,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purché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funzionale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realizzazione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0" dirty="0">
                <a:latin typeface="Titillium Web"/>
                <a:cs typeface="Titillium Web"/>
              </a:rPr>
              <a:t> progetto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L’ottenimento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certificazioni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ambientali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qualità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Consulenze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specialistiche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connesse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realizzazione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dell’investimento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Oneri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concessioni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edilizie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collaudi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legge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1671" y="2893313"/>
            <a:ext cx="1206500" cy="39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CC0300"/>
                </a:solidFill>
                <a:latin typeface="Titillium Web"/>
                <a:cs typeface="Titillium Web"/>
              </a:rPr>
              <a:t>PROCEDIMENTO</a:t>
            </a:r>
            <a:endParaRPr sz="13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graduatoria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1" y="3260597"/>
            <a:ext cx="1017269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Premialità</a:t>
            </a:r>
            <a:r>
              <a:rPr sz="1100" spc="-6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per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0835" y="3427323"/>
            <a:ext cx="5328920" cy="2715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03530" marR="5080" indent="-291465" algn="just">
              <a:lnSpc>
                <a:spcPct val="107100"/>
              </a:lnSpc>
              <a:spcBef>
                <a:spcPts val="90"/>
              </a:spcBef>
              <a:buAutoNum type="alphaLcPeriod"/>
              <a:tabLst>
                <a:tab pos="304165" algn="l"/>
              </a:tabLst>
            </a:pPr>
            <a:r>
              <a:rPr sz="1100" dirty="0">
                <a:latin typeface="Titillium Web"/>
                <a:cs typeface="Titillium Web"/>
              </a:rPr>
              <a:t>proposte</a:t>
            </a:r>
            <a:r>
              <a:rPr sz="1100" spc="3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progettuali</a:t>
            </a:r>
            <a:r>
              <a:rPr sz="1100" spc="3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aventi</a:t>
            </a:r>
            <a:r>
              <a:rPr sz="1100" spc="3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una</a:t>
            </a:r>
            <a:r>
              <a:rPr sz="1100" spc="3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chiara</a:t>
            </a:r>
            <a:r>
              <a:rPr sz="1100" b="1" spc="3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connotazione</a:t>
            </a:r>
            <a:r>
              <a:rPr sz="1100" b="1" spc="36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social</a:t>
            </a:r>
            <a:r>
              <a:rPr sz="1100" b="1" spc="37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impact</a:t>
            </a:r>
            <a:r>
              <a:rPr sz="1100" b="1" spc="36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(incremento </a:t>
            </a:r>
            <a:r>
              <a:rPr sz="1100" dirty="0">
                <a:latin typeface="Titillium Web"/>
                <a:cs typeface="Titillium Web"/>
              </a:rPr>
              <a:t>occupazionale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lavoratori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svantaggiati;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inclusione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sociale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persone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vulnerabili; </a:t>
            </a:r>
            <a:r>
              <a:rPr sz="1100" dirty="0">
                <a:latin typeface="Titillium Web"/>
                <a:cs typeface="Titillium Web"/>
              </a:rPr>
              <a:t>salvaguardia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valorizzazione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dell'ambiente,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territorio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beni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storico-culturali; </a:t>
            </a:r>
            <a:r>
              <a:rPr sz="1100" dirty="0">
                <a:latin typeface="Titillium Web"/>
                <a:cs typeface="Titillium Web"/>
              </a:rPr>
              <a:t>conseguimento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ogni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altro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beneficio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derivante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interesse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pubblico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</a:t>
            </a:r>
            <a:r>
              <a:rPr sz="1100" dirty="0">
                <a:latin typeface="Titillium Web"/>
                <a:cs typeface="Titillium Web"/>
              </a:rPr>
              <a:t>utilità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grado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colmare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specifici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fabbisogni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comunità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territorio)</a:t>
            </a:r>
            <a:endParaRPr sz="1100">
              <a:latin typeface="Titillium Web"/>
              <a:cs typeface="Titillium Web"/>
            </a:endParaRPr>
          </a:p>
          <a:p>
            <a:pPr marL="303530" marR="6985" indent="-291465" algn="just">
              <a:lnSpc>
                <a:spcPts val="1420"/>
              </a:lnSpc>
              <a:spcBef>
                <a:spcPts val="45"/>
              </a:spcBef>
              <a:buAutoNum type="alphaLcPeriod"/>
              <a:tabLst>
                <a:tab pos="304165" algn="l"/>
              </a:tabLst>
            </a:pPr>
            <a:r>
              <a:rPr sz="1100" dirty="0">
                <a:latin typeface="Titillium Web"/>
                <a:cs typeface="Titillium Web"/>
              </a:rPr>
              <a:t>proposte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progettuali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presentate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aventi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sede</a:t>
            </a:r>
            <a:r>
              <a:rPr sz="1100" b="1" spc="9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nei</a:t>
            </a:r>
            <a:r>
              <a:rPr sz="1100" b="1" spc="9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Comuni</a:t>
            </a:r>
            <a:r>
              <a:rPr sz="1100" b="1" spc="9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maggiormente </a:t>
            </a:r>
            <a:r>
              <a:rPr sz="1100" b="1" dirty="0">
                <a:latin typeface="Titillium Web"/>
                <a:cs typeface="Titillium Web"/>
              </a:rPr>
              <a:t>colpiti</a:t>
            </a:r>
            <a:r>
              <a:rPr sz="1100" b="1" spc="8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dal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terremoto</a:t>
            </a:r>
            <a:r>
              <a:rPr sz="1100" b="1" spc="9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2016</a:t>
            </a:r>
            <a:r>
              <a:rPr sz="1100" b="1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centri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storici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degli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altri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(Zone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PRG)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e/o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meno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1000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ab.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(ISTAT</a:t>
            </a:r>
            <a:r>
              <a:rPr sz="1100" spc="-20" dirty="0">
                <a:latin typeface="Titillium Web"/>
                <a:cs typeface="Titillium Web"/>
              </a:rPr>
              <a:t> 2021)</a:t>
            </a:r>
            <a:endParaRPr sz="1100">
              <a:latin typeface="Titillium Web"/>
              <a:cs typeface="Titillium Web"/>
            </a:endParaRPr>
          </a:p>
          <a:p>
            <a:pPr marL="303530" indent="-291465" algn="just">
              <a:lnSpc>
                <a:spcPct val="100000"/>
              </a:lnSpc>
              <a:spcBef>
                <a:spcPts val="15"/>
              </a:spcBef>
              <a:buAutoNum type="alphaLcPeriod"/>
              <a:tabLst>
                <a:tab pos="304165" algn="l"/>
              </a:tabLst>
            </a:pPr>
            <a:r>
              <a:rPr sz="1100" dirty="0">
                <a:latin typeface="Titillium Web"/>
                <a:cs typeface="Titillium Web"/>
              </a:rPr>
              <a:t>iniziative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che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prevedono</a:t>
            </a:r>
            <a:r>
              <a:rPr sz="1100" spc="1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1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coinvolgimento,</a:t>
            </a:r>
            <a:r>
              <a:rPr sz="1100" spc="1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</a:t>
            </a:r>
            <a:r>
              <a:rPr sz="1100" spc="1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soci/gli</a:t>
            </a:r>
            <a:r>
              <a:rPr sz="1100" spc="1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associati,</a:t>
            </a:r>
            <a:r>
              <a:rPr sz="1100" spc="1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disoccupati</a:t>
            </a:r>
            <a:r>
              <a:rPr sz="1100" b="1" spc="175" dirty="0">
                <a:latin typeface="Titillium Web"/>
                <a:cs typeface="Titillium Web"/>
              </a:rPr>
              <a:t> </a:t>
            </a:r>
            <a:r>
              <a:rPr sz="1100" b="1" spc="-25" dirty="0">
                <a:latin typeface="Titillium Web"/>
                <a:cs typeface="Titillium Web"/>
              </a:rPr>
              <a:t>di</a:t>
            </a:r>
            <a:endParaRPr sz="1100">
              <a:latin typeface="Titillium Web"/>
              <a:cs typeface="Titillium Web"/>
            </a:endParaRPr>
          </a:p>
          <a:p>
            <a:pPr marL="303530" algn="just">
              <a:lnSpc>
                <a:spcPct val="100000"/>
              </a:lnSpc>
              <a:spcBef>
                <a:spcPts val="95"/>
              </a:spcBef>
            </a:pPr>
            <a:r>
              <a:rPr sz="1100" b="1" dirty="0">
                <a:latin typeface="Titillium Web"/>
                <a:cs typeface="Titillium Web"/>
              </a:rPr>
              <a:t>lunga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durata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e/o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donne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inattive</a:t>
            </a:r>
            <a:endParaRPr sz="1100">
              <a:latin typeface="Titillium Web"/>
              <a:cs typeface="Titillium Web"/>
            </a:endParaRPr>
          </a:p>
          <a:p>
            <a:pPr marL="303530" marR="9525" indent="-291465" algn="just">
              <a:lnSpc>
                <a:spcPct val="107300"/>
              </a:lnSpc>
              <a:buAutoNum type="alphaLcPeriod" startAt="4"/>
              <a:tabLst>
                <a:tab pos="304165" algn="l"/>
              </a:tabLst>
            </a:pPr>
            <a:r>
              <a:rPr sz="1100" dirty="0">
                <a:latin typeface="Titillium Web"/>
                <a:cs typeface="Titillium Web"/>
              </a:rPr>
              <a:t>proposte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progettuali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presentate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consorzi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reti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 associazioni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e/o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imprese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sociali </a:t>
            </a:r>
            <a:r>
              <a:rPr sz="1100" b="1" dirty="0">
                <a:latin typeface="Titillium Web"/>
                <a:cs typeface="Titillium Web"/>
              </a:rPr>
              <a:t>o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partenariati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sociali</a:t>
            </a:r>
            <a:endParaRPr sz="1100">
              <a:latin typeface="Titillium Web"/>
              <a:cs typeface="Titillium Web"/>
            </a:endParaRPr>
          </a:p>
          <a:p>
            <a:pPr marL="303530" marR="5080" indent="-291465" algn="just">
              <a:lnSpc>
                <a:spcPts val="1420"/>
              </a:lnSpc>
              <a:spcBef>
                <a:spcPts val="50"/>
              </a:spcBef>
              <a:buAutoNum type="alphaLcPeriod" startAt="4"/>
              <a:tabLst>
                <a:tab pos="304165" algn="l"/>
              </a:tabLst>
            </a:pP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3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che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avviano</a:t>
            </a:r>
            <a:r>
              <a:rPr sz="1100" spc="3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</a:t>
            </a:r>
            <a:r>
              <a:rPr sz="1100" spc="29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Partenariato</a:t>
            </a:r>
            <a:r>
              <a:rPr sz="1100" b="1" spc="3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Pubblico</a:t>
            </a:r>
            <a:r>
              <a:rPr sz="1100" b="1" spc="29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Privato</a:t>
            </a:r>
            <a:r>
              <a:rPr sz="1100" b="1" spc="3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(PPP)</a:t>
            </a:r>
            <a:r>
              <a:rPr sz="1100" b="1" spc="3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3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che</a:t>
            </a:r>
            <a:r>
              <a:rPr sz="1100" spc="3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abbiano</a:t>
            </a:r>
            <a:r>
              <a:rPr sz="1100" spc="31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un </a:t>
            </a:r>
            <a:r>
              <a:rPr sz="1100" b="1" dirty="0">
                <a:latin typeface="Titillium Web"/>
                <a:cs typeface="Titillium Web"/>
              </a:rPr>
              <a:t>collegamento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funzionale</a:t>
            </a:r>
            <a:r>
              <a:rPr sz="1100" b="1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strategia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PPP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speciale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cui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sottomisura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B.2.2.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10462" y="1383614"/>
            <a:ext cx="85890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CC0300"/>
                </a:solidFill>
              </a:rPr>
              <a:t>INTERVENTI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PER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L’INCLUSIONE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L’INNOVAZIONE</a:t>
            </a:r>
            <a:r>
              <a:rPr spc="3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SOCIALE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ED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IL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RILANCIO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spc="-10" dirty="0">
                <a:solidFill>
                  <a:srgbClr val="CC0300"/>
                </a:solidFill>
              </a:rPr>
              <a:t>ABITATIVO,</a:t>
            </a:r>
          </a:p>
          <a:p>
            <a:pPr marL="60960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rgbClr val="CC0300"/>
                </a:solidFill>
              </a:rPr>
              <a:t>RIVOLTI AD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IMPRESE SOCIALI,</a:t>
            </a:r>
            <a:r>
              <a:rPr spc="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TERZO</a:t>
            </a:r>
            <a:r>
              <a:rPr spc="1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SETTORE E</a:t>
            </a:r>
            <a:r>
              <a:rPr spc="15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COOPERATIVE</a:t>
            </a:r>
            <a:r>
              <a:rPr spc="20" dirty="0">
                <a:solidFill>
                  <a:srgbClr val="CC0300"/>
                </a:solidFill>
              </a:rPr>
              <a:t> </a:t>
            </a:r>
            <a:r>
              <a:rPr dirty="0">
                <a:solidFill>
                  <a:srgbClr val="CC0300"/>
                </a:solidFill>
              </a:rPr>
              <a:t>DI </a:t>
            </a:r>
            <a:r>
              <a:rPr spc="-10" dirty="0">
                <a:solidFill>
                  <a:srgbClr val="CC0300"/>
                </a:solidFill>
              </a:rPr>
              <a:t>COMUNITA’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9046" y="1658492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CC0300"/>
                </a:solidFill>
                <a:latin typeface="Titillium Web"/>
                <a:cs typeface="Titillium Web"/>
              </a:rPr>
              <a:t>B2.3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0462" y="1932813"/>
            <a:ext cx="34467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Ordinanze n. 29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del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30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giugno</a:t>
            </a:r>
            <a:r>
              <a:rPr sz="1800" spc="-10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2022 </a:t>
            </a:r>
            <a:r>
              <a:rPr sz="1800" dirty="0">
                <a:latin typeface="Titillium Web"/>
                <a:cs typeface="Titillium Web"/>
              </a:rPr>
              <a:t>40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0822" y="1538477"/>
            <a:ext cx="611505" cy="601980"/>
          </a:xfrm>
          <a:custGeom>
            <a:avLst/>
            <a:gdLst/>
            <a:ahLst/>
            <a:cxnLst/>
            <a:rect l="l" t="t" r="r" b="b"/>
            <a:pathLst>
              <a:path w="611505" h="601980">
                <a:moveTo>
                  <a:pt x="0" y="300989"/>
                </a:moveTo>
                <a:lnTo>
                  <a:pt x="3999" y="252165"/>
                </a:lnTo>
                <a:lnTo>
                  <a:pt x="15577" y="205849"/>
                </a:lnTo>
                <a:lnTo>
                  <a:pt x="34106" y="162662"/>
                </a:lnTo>
                <a:lnTo>
                  <a:pt x="58955" y="123224"/>
                </a:lnTo>
                <a:lnTo>
                  <a:pt x="89496" y="88153"/>
                </a:lnTo>
                <a:lnTo>
                  <a:pt x="125100" y="58070"/>
                </a:lnTo>
                <a:lnTo>
                  <a:pt x="165138" y="33593"/>
                </a:lnTo>
                <a:lnTo>
                  <a:pt x="208980" y="15343"/>
                </a:lnTo>
                <a:lnTo>
                  <a:pt x="255998" y="3939"/>
                </a:lnTo>
                <a:lnTo>
                  <a:pt x="305562" y="0"/>
                </a:lnTo>
                <a:lnTo>
                  <a:pt x="355125" y="3939"/>
                </a:lnTo>
                <a:lnTo>
                  <a:pt x="402143" y="15343"/>
                </a:lnTo>
                <a:lnTo>
                  <a:pt x="445985" y="33593"/>
                </a:lnTo>
                <a:lnTo>
                  <a:pt x="486023" y="58070"/>
                </a:lnTo>
                <a:lnTo>
                  <a:pt x="521627" y="88153"/>
                </a:lnTo>
                <a:lnTo>
                  <a:pt x="552168" y="123224"/>
                </a:lnTo>
                <a:lnTo>
                  <a:pt x="577017" y="162662"/>
                </a:lnTo>
                <a:lnTo>
                  <a:pt x="595546" y="205849"/>
                </a:lnTo>
                <a:lnTo>
                  <a:pt x="607124" y="252165"/>
                </a:lnTo>
                <a:lnTo>
                  <a:pt x="611124" y="300989"/>
                </a:lnTo>
                <a:lnTo>
                  <a:pt x="607124" y="349814"/>
                </a:lnTo>
                <a:lnTo>
                  <a:pt x="595546" y="396130"/>
                </a:lnTo>
                <a:lnTo>
                  <a:pt x="577017" y="439317"/>
                </a:lnTo>
                <a:lnTo>
                  <a:pt x="552168" y="478755"/>
                </a:lnTo>
                <a:lnTo>
                  <a:pt x="521627" y="513826"/>
                </a:lnTo>
                <a:lnTo>
                  <a:pt x="486023" y="543909"/>
                </a:lnTo>
                <a:lnTo>
                  <a:pt x="445985" y="568386"/>
                </a:lnTo>
                <a:lnTo>
                  <a:pt x="402143" y="586636"/>
                </a:lnTo>
                <a:lnTo>
                  <a:pt x="355125" y="598040"/>
                </a:lnTo>
                <a:lnTo>
                  <a:pt x="305562" y="601980"/>
                </a:lnTo>
                <a:lnTo>
                  <a:pt x="255998" y="598040"/>
                </a:lnTo>
                <a:lnTo>
                  <a:pt x="208980" y="586636"/>
                </a:lnTo>
                <a:lnTo>
                  <a:pt x="165138" y="568386"/>
                </a:lnTo>
                <a:lnTo>
                  <a:pt x="125100" y="543909"/>
                </a:lnTo>
                <a:lnTo>
                  <a:pt x="89496" y="513826"/>
                </a:lnTo>
                <a:lnTo>
                  <a:pt x="58955" y="478755"/>
                </a:lnTo>
                <a:lnTo>
                  <a:pt x="34106" y="439317"/>
                </a:lnTo>
                <a:lnTo>
                  <a:pt x="15577" y="396130"/>
                </a:lnTo>
                <a:lnTo>
                  <a:pt x="3999" y="349814"/>
                </a:lnTo>
                <a:lnTo>
                  <a:pt x="0" y="300989"/>
                </a:lnTo>
                <a:close/>
              </a:path>
            </a:pathLst>
          </a:custGeom>
          <a:ln w="28574">
            <a:solidFill>
              <a:srgbClr val="CC0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7055" y="2647314"/>
            <a:ext cx="5541010" cy="3335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FINALITA’</a:t>
            </a:r>
            <a:r>
              <a:rPr sz="1300" b="1" spc="60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0F5633"/>
                </a:solidFill>
                <a:latin typeface="Titillium Web"/>
                <a:cs typeface="Titillium Web"/>
              </a:rPr>
              <a:t>DELL’ITERVENTO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L’intervento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è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promuovere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una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razionale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produttiva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aree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agro- </a:t>
            </a:r>
            <a:r>
              <a:rPr sz="1100" spc="-10" dirty="0">
                <a:latin typeface="Titillium Web"/>
                <a:cs typeface="Titillium Web"/>
              </a:rPr>
              <a:t>silvo-</a:t>
            </a:r>
            <a:r>
              <a:rPr sz="1100" dirty="0">
                <a:latin typeface="Titillium Web"/>
                <a:cs typeface="Titillium Web"/>
              </a:rPr>
              <a:t>pastorali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due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crateri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 contrastare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frazionamento delle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proprietà; incrementare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la </a:t>
            </a:r>
            <a:r>
              <a:rPr sz="1100" dirty="0">
                <a:latin typeface="Titillium Web"/>
                <a:cs typeface="Titillium Web"/>
              </a:rPr>
              <a:t>pianificazione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attiva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territorio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avviando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progettualità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pluriennali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gestione; </a:t>
            </a:r>
            <a:r>
              <a:rPr sz="1100" dirty="0">
                <a:latin typeface="Titillium Web"/>
                <a:cs typeface="Titillium Web"/>
              </a:rPr>
              <a:t>valorizzare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vocazioni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produttive,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ambientali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locali;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promuovere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creazione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nuove </a:t>
            </a:r>
            <a:r>
              <a:rPr sz="1100" dirty="0">
                <a:latin typeface="Titillium Web"/>
                <a:cs typeface="Titillium Web"/>
              </a:rPr>
              <a:t>strutture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aggregative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proprietà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agro-silvo-</a:t>
            </a:r>
            <a:r>
              <a:rPr sz="1100" dirty="0">
                <a:latin typeface="Titillium Web"/>
                <a:cs typeface="Titillium Web"/>
              </a:rPr>
              <a:t>pastorali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(pubbliche,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private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collettive).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DOTAZIONE</a:t>
            </a:r>
            <a:r>
              <a:rPr sz="1300" b="1" spc="30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FINANZIARIA</a:t>
            </a:r>
            <a:r>
              <a:rPr sz="1300" b="1" spc="30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3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mln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€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25"/>
              </a:spcBef>
            </a:pPr>
            <a:r>
              <a:rPr sz="1100" dirty="0">
                <a:latin typeface="Titillium Web"/>
                <a:cs typeface="Titillium Web"/>
              </a:rPr>
              <a:t>Importo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100k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200k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singolo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intervento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500k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ogni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domanda.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spc="-10" dirty="0">
                <a:solidFill>
                  <a:srgbClr val="0F5633"/>
                </a:solidFill>
                <a:latin typeface="Titillium Web"/>
                <a:cs typeface="Titillium Web"/>
              </a:rPr>
              <a:t>BENEFICIARI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Forme</a:t>
            </a:r>
            <a:r>
              <a:rPr sz="1100" spc="4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aggregative</a:t>
            </a:r>
            <a:r>
              <a:rPr sz="1100" spc="4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costituite</a:t>
            </a:r>
            <a:r>
              <a:rPr sz="1100" spc="4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(o</a:t>
            </a:r>
            <a:r>
              <a:rPr sz="1100" spc="4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costituende)</a:t>
            </a:r>
            <a:r>
              <a:rPr sz="1100" spc="43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4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soggetti</a:t>
            </a:r>
            <a:r>
              <a:rPr sz="1100" b="1" spc="4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pubblici,</a:t>
            </a:r>
            <a:r>
              <a:rPr sz="1100" b="1" spc="4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privati</a:t>
            </a:r>
            <a:r>
              <a:rPr sz="1100" b="1" spc="4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o</a:t>
            </a:r>
            <a:r>
              <a:rPr sz="1100" b="1" spc="44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collettivi, </a:t>
            </a:r>
            <a:r>
              <a:rPr sz="1100" b="1" dirty="0">
                <a:latin typeface="Titillium Web"/>
                <a:cs typeface="Titillium Web"/>
              </a:rPr>
              <a:t>proprietari</a:t>
            </a:r>
            <a:r>
              <a:rPr sz="1100" b="1" spc="40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o</a:t>
            </a:r>
            <a:r>
              <a:rPr sz="1100" b="1" spc="4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gestori</a:t>
            </a:r>
            <a:r>
              <a:rPr sz="1100" b="1" spc="40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4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superfici</a:t>
            </a:r>
            <a:r>
              <a:rPr sz="1100" b="1" spc="40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agro-silvo-pastorali</a:t>
            </a:r>
            <a:r>
              <a:rPr sz="1100" dirty="0">
                <a:latin typeface="Titillium Web"/>
                <a:cs typeface="Titillium Web"/>
              </a:rPr>
              <a:t>,</a:t>
            </a:r>
            <a:r>
              <a:rPr sz="1100" spc="409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comprese</a:t>
            </a:r>
            <a:r>
              <a:rPr sz="1100" spc="3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3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loro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associazioni</a:t>
            </a:r>
            <a:r>
              <a:rPr sz="1100" spc="400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organizzazioni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categoria/settore.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4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aggregazioni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costituite</a:t>
            </a:r>
            <a:r>
              <a:rPr sz="1100" spc="4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4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costituende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devono</a:t>
            </a:r>
            <a:r>
              <a:rPr sz="1100" spc="3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rappresentare</a:t>
            </a:r>
            <a:r>
              <a:rPr sz="1100" spc="4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una</a:t>
            </a:r>
            <a:r>
              <a:rPr sz="1100" spc="409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superficie</a:t>
            </a:r>
            <a:r>
              <a:rPr sz="1100" b="1" spc="409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minima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</a:pPr>
            <a:r>
              <a:rPr sz="1100" b="1" dirty="0">
                <a:latin typeface="Titillium Web"/>
                <a:cs typeface="Titillium Web"/>
              </a:rPr>
              <a:t>agricola/boschiva,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pascoliva,</a:t>
            </a:r>
            <a:r>
              <a:rPr sz="1100" b="1" spc="4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anche</a:t>
            </a:r>
            <a:r>
              <a:rPr sz="1100" b="1" spc="3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territorialmente</a:t>
            </a:r>
            <a:r>
              <a:rPr sz="1100" b="1" spc="6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non</a:t>
            </a:r>
            <a:r>
              <a:rPr sz="1100" b="1" spc="5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contigua,</a:t>
            </a:r>
            <a:r>
              <a:rPr sz="1100" b="1" spc="3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3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almeno</a:t>
            </a:r>
            <a:r>
              <a:rPr sz="1100" b="1" spc="5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30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ettari</a:t>
            </a:r>
            <a:r>
              <a:rPr sz="1100" spc="-10" dirty="0">
                <a:latin typeface="Titillium Web"/>
                <a:cs typeface="Titillium Web"/>
              </a:rPr>
              <a:t>.</a:t>
            </a:r>
            <a:endParaRPr sz="1100">
              <a:latin typeface="Titillium Web"/>
              <a:cs typeface="Titillium Web"/>
            </a:endParaRPr>
          </a:p>
          <a:p>
            <a:pPr marL="12700" marR="6350" algn="just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forme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aggregative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costituende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dovranno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presentare,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entro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60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giorni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dalla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comunicazione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</a:t>
            </a:r>
            <a:r>
              <a:rPr sz="1100" dirty="0">
                <a:latin typeface="Titillium Web"/>
                <a:cs typeface="Titillium Web"/>
              </a:rPr>
              <a:t>ammissibilità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 domanda 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agevolazione,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l’evidenza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dell’avvenuta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costituzione.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55841" y="2647314"/>
            <a:ext cx="5372735" cy="2939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INTERVENTI</a:t>
            </a:r>
            <a:r>
              <a:rPr sz="1300" b="1" spc="55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0F5633"/>
                </a:solidFill>
                <a:latin typeface="Titillium Web"/>
                <a:cs typeface="Titillium Web"/>
              </a:rPr>
              <a:t>AGEVOLABILI</a:t>
            </a:r>
            <a:endParaRPr sz="13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spc="-10" dirty="0">
                <a:latin typeface="Titillium Web"/>
                <a:cs typeface="Titillium Web"/>
              </a:rPr>
              <a:t>Programmi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volti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realizzazione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seguenti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interventi:</a:t>
            </a:r>
            <a:endParaRPr sz="1100">
              <a:latin typeface="Titillium Web"/>
              <a:cs typeface="Titillium Web"/>
            </a:endParaRPr>
          </a:p>
          <a:p>
            <a:pPr marL="184785" marR="5715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Animazione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territoriale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promozione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sostenibile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valorizzazione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2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risorse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agro-silvo-</a:t>
            </a:r>
            <a:r>
              <a:rPr sz="1100" dirty="0">
                <a:latin typeface="Titillium Web"/>
                <a:cs typeface="Titillium Web"/>
              </a:rPr>
              <a:t>pastorali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proprietà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privata,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pubblica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collettiva;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in </a:t>
            </a:r>
            <a:r>
              <a:rPr sz="1100" dirty="0">
                <a:latin typeface="Titillium Web"/>
                <a:cs typeface="Titillium Web"/>
              </a:rPr>
              <a:t>coerenza</a:t>
            </a:r>
            <a:r>
              <a:rPr sz="1100" spc="-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vocazioni</a:t>
            </a:r>
            <a:r>
              <a:rPr sz="1100" spc="-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produttive,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ambientali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sociali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locali;</a:t>
            </a:r>
            <a:endParaRPr sz="1100">
              <a:latin typeface="Titillium Web"/>
              <a:cs typeface="Titillium Web"/>
            </a:endParaRPr>
          </a:p>
          <a:p>
            <a:pPr marL="184785" marR="6350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Costituzione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prima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forme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aggregative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proprietari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gestori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proprietà agro-silvo-</a:t>
            </a:r>
            <a:r>
              <a:rPr sz="1100" dirty="0">
                <a:latin typeface="Titillium Web"/>
                <a:cs typeface="Titillium Web"/>
              </a:rPr>
              <a:t>pastorali,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pubbliche,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private</a:t>
            </a:r>
            <a:r>
              <a:rPr sz="1100" spc="20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collettive,</a:t>
            </a:r>
            <a:r>
              <a:rPr sz="1100" spc="2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singoli</a:t>
            </a:r>
            <a:r>
              <a:rPr sz="1100" spc="1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associati,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finalizzate</a:t>
            </a:r>
            <a:r>
              <a:rPr sz="1100" spc="204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alla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attiva 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sostenibile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 patrimonio fondiario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filiere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produttive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ad </a:t>
            </a:r>
            <a:r>
              <a:rPr sz="1100" dirty="0">
                <a:latin typeface="Titillium Web"/>
                <a:cs typeface="Titillium Web"/>
              </a:rPr>
              <a:t>esso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legate;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Redazione,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aggiornamento,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adeguamento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piani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superfici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agro-silvo- </a:t>
            </a:r>
            <a:r>
              <a:rPr sz="1100" dirty="0">
                <a:latin typeface="Titillium Web"/>
                <a:cs typeface="Titillium Web"/>
              </a:rPr>
              <a:t>pastorali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finalizzati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tutela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valorizzazione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patrimonio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fondiario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e/o </a:t>
            </a:r>
            <a:r>
              <a:rPr sz="1100" dirty="0">
                <a:latin typeface="Titillium Web"/>
                <a:cs typeface="Titillium Web"/>
              </a:rPr>
              <a:t>all’utilizzo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stesso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mediante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filiere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produttive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medesimo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legate.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FORME ED</a:t>
            </a:r>
            <a:r>
              <a:rPr sz="1300" b="1" spc="-15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INTENSITA’</a:t>
            </a:r>
            <a:r>
              <a:rPr sz="1300" b="1" spc="15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DELLE</a:t>
            </a:r>
            <a:r>
              <a:rPr sz="1300" b="1" spc="-15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0F5633"/>
                </a:solidFill>
                <a:latin typeface="Titillium Web"/>
                <a:cs typeface="Titillium Web"/>
              </a:rPr>
              <a:t>AGEVOLAZIONI</a:t>
            </a:r>
            <a:endParaRPr sz="13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È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prevista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una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copertura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fino al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100%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sottoforma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contributo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diretto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-10" dirty="0">
                <a:latin typeface="Titillium Web"/>
                <a:cs typeface="Titillium Web"/>
              </a:rPr>
              <a:t> spesa.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aiuti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potranno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essere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cumulati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2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altri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aiuti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Stato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riguardanti</a:t>
            </a:r>
            <a:r>
              <a:rPr sz="1100" spc="25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ammissibili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individuabili</a:t>
            </a:r>
            <a:r>
              <a:rPr sz="1100" spc="-6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diversi.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08938" y="1433829"/>
            <a:ext cx="10453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F5633"/>
                </a:solidFill>
              </a:rPr>
              <a:t>COSTITUZIONE</a:t>
            </a:r>
            <a:r>
              <a:rPr spc="1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DI</a:t>
            </a:r>
            <a:r>
              <a:rPr spc="1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FORME ASSOCIATIVE</a:t>
            </a:r>
            <a:r>
              <a:rPr spc="15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O</a:t>
            </a:r>
            <a:r>
              <a:rPr spc="15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CONSORTILI DI</a:t>
            </a:r>
            <a:r>
              <a:rPr spc="1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GESTIONE</a:t>
            </a:r>
            <a:r>
              <a:rPr spc="1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DELLE</a:t>
            </a:r>
            <a:r>
              <a:rPr spc="15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AREE</a:t>
            </a:r>
            <a:r>
              <a:rPr spc="25" dirty="0">
                <a:solidFill>
                  <a:srgbClr val="0F5633"/>
                </a:solidFill>
              </a:rPr>
              <a:t> </a:t>
            </a:r>
            <a:r>
              <a:rPr spc="-20" dirty="0">
                <a:solidFill>
                  <a:srgbClr val="0F5633"/>
                </a:solidFill>
              </a:rPr>
              <a:t>AGRO-</a:t>
            </a:r>
            <a:r>
              <a:rPr spc="-10" dirty="0">
                <a:solidFill>
                  <a:srgbClr val="0F5633"/>
                </a:solidFill>
              </a:rPr>
              <a:t>SILVO-PASTORALI</a:t>
            </a:r>
          </a:p>
          <a:p>
            <a:pPr marL="1270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 n.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26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30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</a:t>
            </a:r>
            <a:r>
              <a:rPr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9046" y="1708150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F5633"/>
                </a:solidFill>
                <a:latin typeface="Titillium Web"/>
                <a:cs typeface="Titillium Web"/>
              </a:rPr>
              <a:t>B3.1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0462" y="1982165"/>
            <a:ext cx="1554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3</a:t>
            </a:r>
            <a:r>
              <a:rPr sz="1800" spc="-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6437" y="1588769"/>
            <a:ext cx="611505" cy="601980"/>
          </a:xfrm>
          <a:custGeom>
            <a:avLst/>
            <a:gdLst/>
            <a:ahLst/>
            <a:cxnLst/>
            <a:rect l="l" t="t" r="r" b="b"/>
            <a:pathLst>
              <a:path w="611505" h="601980">
                <a:moveTo>
                  <a:pt x="0" y="300989"/>
                </a:moveTo>
                <a:lnTo>
                  <a:pt x="3999" y="252165"/>
                </a:lnTo>
                <a:lnTo>
                  <a:pt x="15577" y="205849"/>
                </a:lnTo>
                <a:lnTo>
                  <a:pt x="34106" y="162662"/>
                </a:lnTo>
                <a:lnTo>
                  <a:pt x="58955" y="123224"/>
                </a:lnTo>
                <a:lnTo>
                  <a:pt x="89496" y="88153"/>
                </a:lnTo>
                <a:lnTo>
                  <a:pt x="125100" y="58070"/>
                </a:lnTo>
                <a:lnTo>
                  <a:pt x="165138" y="33593"/>
                </a:lnTo>
                <a:lnTo>
                  <a:pt x="208980" y="15343"/>
                </a:lnTo>
                <a:lnTo>
                  <a:pt x="255998" y="3939"/>
                </a:lnTo>
                <a:lnTo>
                  <a:pt x="305562" y="0"/>
                </a:lnTo>
                <a:lnTo>
                  <a:pt x="355125" y="3939"/>
                </a:lnTo>
                <a:lnTo>
                  <a:pt x="402143" y="15343"/>
                </a:lnTo>
                <a:lnTo>
                  <a:pt x="445985" y="33593"/>
                </a:lnTo>
                <a:lnTo>
                  <a:pt x="486023" y="58070"/>
                </a:lnTo>
                <a:lnTo>
                  <a:pt x="521627" y="88153"/>
                </a:lnTo>
                <a:lnTo>
                  <a:pt x="552168" y="123224"/>
                </a:lnTo>
                <a:lnTo>
                  <a:pt x="577017" y="162662"/>
                </a:lnTo>
                <a:lnTo>
                  <a:pt x="595546" y="205849"/>
                </a:lnTo>
                <a:lnTo>
                  <a:pt x="607124" y="252165"/>
                </a:lnTo>
                <a:lnTo>
                  <a:pt x="611124" y="300989"/>
                </a:lnTo>
                <a:lnTo>
                  <a:pt x="607124" y="349814"/>
                </a:lnTo>
                <a:lnTo>
                  <a:pt x="595546" y="396130"/>
                </a:lnTo>
                <a:lnTo>
                  <a:pt x="577017" y="439317"/>
                </a:lnTo>
                <a:lnTo>
                  <a:pt x="552168" y="478755"/>
                </a:lnTo>
                <a:lnTo>
                  <a:pt x="521627" y="513826"/>
                </a:lnTo>
                <a:lnTo>
                  <a:pt x="486023" y="543909"/>
                </a:lnTo>
                <a:lnTo>
                  <a:pt x="445985" y="568386"/>
                </a:lnTo>
                <a:lnTo>
                  <a:pt x="402143" y="586636"/>
                </a:lnTo>
                <a:lnTo>
                  <a:pt x="355125" y="598040"/>
                </a:lnTo>
                <a:lnTo>
                  <a:pt x="305562" y="601979"/>
                </a:lnTo>
                <a:lnTo>
                  <a:pt x="255998" y="598040"/>
                </a:lnTo>
                <a:lnTo>
                  <a:pt x="208980" y="586636"/>
                </a:lnTo>
                <a:lnTo>
                  <a:pt x="165138" y="568386"/>
                </a:lnTo>
                <a:lnTo>
                  <a:pt x="125100" y="543909"/>
                </a:lnTo>
                <a:lnTo>
                  <a:pt x="89496" y="513826"/>
                </a:lnTo>
                <a:lnTo>
                  <a:pt x="58955" y="478755"/>
                </a:lnTo>
                <a:lnTo>
                  <a:pt x="34106" y="439317"/>
                </a:lnTo>
                <a:lnTo>
                  <a:pt x="15577" y="396130"/>
                </a:lnTo>
                <a:lnTo>
                  <a:pt x="3999" y="349814"/>
                </a:lnTo>
                <a:lnTo>
                  <a:pt x="0" y="300989"/>
                </a:lnTo>
                <a:close/>
              </a:path>
            </a:pathLst>
          </a:custGeom>
          <a:ln w="28575">
            <a:solidFill>
              <a:srgbClr val="0F5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720" y="2721991"/>
            <a:ext cx="5164455" cy="3305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FINALITA’</a:t>
            </a:r>
            <a:r>
              <a:rPr sz="1300" b="1" spc="60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0F5633"/>
                </a:solidFill>
                <a:latin typeface="Titillium Web"/>
                <a:cs typeface="Titillium Web"/>
              </a:rPr>
              <a:t>DELL’ITERVENTO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L’intervento</a:t>
            </a:r>
            <a:r>
              <a:rPr sz="1100" spc="1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è</a:t>
            </a:r>
            <a:r>
              <a:rPr sz="1100" spc="1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finalizzato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1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sostenere</a:t>
            </a:r>
            <a:r>
              <a:rPr sz="1100" spc="1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1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forme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associative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1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consortili,</a:t>
            </a:r>
            <a:r>
              <a:rPr sz="1100" spc="1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aventi</a:t>
            </a:r>
            <a:r>
              <a:rPr sz="1100" spc="17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natura </a:t>
            </a:r>
            <a:r>
              <a:rPr sz="1100" dirty="0">
                <a:latin typeface="Titillium Web"/>
                <a:cs typeface="Titillium Web"/>
              </a:rPr>
              <a:t>d’impresa,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4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grado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4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connettere</a:t>
            </a:r>
            <a:r>
              <a:rPr sz="1100" spc="4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4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implementare</a:t>
            </a:r>
            <a:r>
              <a:rPr sz="1100" spc="4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4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potenzialità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produttive</a:t>
            </a:r>
            <a:r>
              <a:rPr sz="1100" spc="495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dirty="0">
                <a:latin typeface="Titillium Web"/>
                <a:cs typeface="Titillium Web"/>
              </a:rPr>
              <a:t> commerciali dei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pubblici,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collettivi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privati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aderenti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alle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suddette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aggregazioni,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promuovere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concretamente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utilizzo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più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razionale, efficace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sostenibile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delle </a:t>
            </a:r>
            <a:r>
              <a:rPr sz="1100" dirty="0">
                <a:latin typeface="Titillium Web"/>
                <a:cs typeface="Titillium Web"/>
              </a:rPr>
              <a:t>risorse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naturali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2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aree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gestite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attraverso</a:t>
            </a:r>
            <a:r>
              <a:rPr sz="1100" spc="3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sistemi</a:t>
            </a:r>
            <a:r>
              <a:rPr sz="1100" spc="3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modulari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trasformazione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spc="-10" dirty="0">
                <a:latin typeface="Titillium Web"/>
                <a:cs typeface="Titillium Web"/>
              </a:rPr>
              <a:t> commercializzazione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prodotti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selvicoltura,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dell’allevamento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dell’agricoltura.</a:t>
            </a:r>
            <a:endParaRPr sz="11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Nello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specifico,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1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obiettivi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cui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presente</a:t>
            </a:r>
            <a:r>
              <a:rPr sz="1100" spc="1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linea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intervento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saranno</a:t>
            </a:r>
            <a:r>
              <a:rPr sz="1100" spc="15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perseguiti </a:t>
            </a:r>
            <a:r>
              <a:rPr sz="1100" dirty="0">
                <a:latin typeface="Titillium Web"/>
                <a:cs typeface="Titillium Web"/>
              </a:rPr>
              <a:t>attraverso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concessione,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alle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forme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associative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consortili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beneficiarie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presente </a:t>
            </a:r>
            <a:r>
              <a:rPr sz="1100" dirty="0">
                <a:latin typeface="Titillium Web"/>
                <a:cs typeface="Titillium Web"/>
              </a:rPr>
              <a:t>misura,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agevolazioni</a:t>
            </a:r>
            <a:r>
              <a:rPr sz="1100" spc="3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finalizzate</a:t>
            </a:r>
            <a:r>
              <a:rPr sz="1100" spc="3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4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realizzazione</a:t>
            </a:r>
            <a:r>
              <a:rPr sz="1100" spc="3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4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investimenti,</a:t>
            </a:r>
            <a:r>
              <a:rPr sz="1100" spc="4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materiali</a:t>
            </a:r>
            <a:r>
              <a:rPr sz="1100" spc="40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ed </a:t>
            </a:r>
            <a:r>
              <a:rPr sz="1100" dirty="0">
                <a:latin typeface="Titillium Web"/>
                <a:cs typeface="Titillium Web"/>
              </a:rPr>
              <a:t>immateriali,</a:t>
            </a:r>
            <a:r>
              <a:rPr sz="1100" spc="28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27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grado</a:t>
            </a:r>
            <a:r>
              <a:rPr sz="1100" spc="27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8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b="1" dirty="0">
                <a:latin typeface="Titillium Web"/>
                <a:cs typeface="Titillium Web"/>
              </a:rPr>
              <a:t>ttivare/consolidare</a:t>
            </a:r>
            <a:r>
              <a:rPr sz="1100" b="1" spc="27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processi</a:t>
            </a:r>
            <a:r>
              <a:rPr sz="1100" b="1" spc="28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285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trasformazione</a:t>
            </a:r>
            <a:r>
              <a:rPr sz="1100" b="1" spc="280" dirty="0">
                <a:latin typeface="Titillium Web"/>
                <a:cs typeface="Titillium Web"/>
              </a:rPr>
              <a:t>  </a:t>
            </a:r>
            <a:r>
              <a:rPr sz="1100" b="1" spc="-50" dirty="0">
                <a:latin typeface="Titillium Web"/>
                <a:cs typeface="Titillium Web"/>
              </a:rPr>
              <a:t>e</a:t>
            </a:r>
            <a:r>
              <a:rPr sz="1100" b="1" dirty="0">
                <a:latin typeface="Titillium Web"/>
                <a:cs typeface="Titillium Web"/>
              </a:rPr>
              <a:t> commercializzazione</a:t>
            </a:r>
            <a:r>
              <a:rPr sz="1100" b="1" spc="490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dei</a:t>
            </a:r>
            <a:r>
              <a:rPr sz="1100" b="1" spc="250" dirty="0">
                <a:latin typeface="Titillium Web"/>
                <a:cs typeface="Titillium Web"/>
              </a:rPr>
              <a:t>   </a:t>
            </a:r>
            <a:r>
              <a:rPr sz="1100" b="1" dirty="0">
                <a:latin typeface="Titillium Web"/>
                <a:cs typeface="Titillium Web"/>
              </a:rPr>
              <a:t>prodotti</a:t>
            </a:r>
            <a:r>
              <a:rPr sz="1100" b="1" spc="250" dirty="0">
                <a:latin typeface="Titillium Web"/>
                <a:cs typeface="Titillium Web"/>
              </a:rPr>
              <a:t>   </a:t>
            </a:r>
            <a:r>
              <a:rPr sz="1100" b="1" dirty="0">
                <a:latin typeface="Titillium Web"/>
                <a:cs typeface="Titillium Web"/>
              </a:rPr>
              <a:t>della</a:t>
            </a:r>
            <a:r>
              <a:rPr sz="1100" b="1" spc="254" dirty="0">
                <a:latin typeface="Titillium Web"/>
                <a:cs typeface="Titillium Web"/>
              </a:rPr>
              <a:t>   </a:t>
            </a:r>
            <a:r>
              <a:rPr sz="1100" b="1" dirty="0">
                <a:latin typeface="Titillium Web"/>
                <a:cs typeface="Titillium Web"/>
              </a:rPr>
              <a:t>selvicoltura,</a:t>
            </a:r>
            <a:r>
              <a:rPr sz="1100" b="1" spc="495" dirty="0">
                <a:latin typeface="Titillium Web"/>
                <a:cs typeface="Titillium Web"/>
              </a:rPr>
              <a:t>  </a:t>
            </a:r>
            <a:r>
              <a:rPr sz="1100" b="1" dirty="0">
                <a:latin typeface="Titillium Web"/>
                <a:cs typeface="Titillium Web"/>
              </a:rPr>
              <a:t>dell’allevamento</a:t>
            </a:r>
            <a:r>
              <a:rPr sz="1100" b="1" spc="254" dirty="0">
                <a:latin typeface="Titillium Web"/>
                <a:cs typeface="Titillium Web"/>
              </a:rPr>
              <a:t>   </a:t>
            </a:r>
            <a:r>
              <a:rPr sz="1100" b="1" spc="-50" dirty="0">
                <a:latin typeface="Titillium Web"/>
                <a:cs typeface="Titillium Web"/>
              </a:rPr>
              <a:t>e</a:t>
            </a:r>
            <a:r>
              <a:rPr sz="1100" b="1" dirty="0">
                <a:latin typeface="Titillium Web"/>
                <a:cs typeface="Titillium Web"/>
              </a:rPr>
              <a:t> dell’agricoltura</a:t>
            </a:r>
            <a:r>
              <a:rPr sz="1100" b="1" spc="3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o</a:t>
            </a:r>
            <a:r>
              <a:rPr sz="1100" b="1" spc="3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relativi</a:t>
            </a:r>
            <a:r>
              <a:rPr sz="1100" b="1" spc="3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alla</a:t>
            </a:r>
            <a:r>
              <a:rPr sz="1100" b="1" spc="3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movimentazione</a:t>
            </a:r>
            <a:r>
              <a:rPr sz="1100" b="1" spc="3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e</a:t>
            </a:r>
            <a:r>
              <a:rPr sz="1100" b="1" spc="3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allo</a:t>
            </a:r>
            <a:r>
              <a:rPr sz="1100" b="1" spc="3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stoccaggio</a:t>
            </a:r>
            <a:r>
              <a:rPr sz="1100" b="1" spc="29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degli</a:t>
            </a:r>
            <a:r>
              <a:rPr sz="1100" b="1" spc="3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stessi</a:t>
            </a:r>
            <a:r>
              <a:rPr sz="1100" dirty="0">
                <a:latin typeface="Titillium Web"/>
                <a:cs typeface="Titillium Web"/>
              </a:rPr>
              <a:t>,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con </a:t>
            </a:r>
            <a:r>
              <a:rPr sz="1100" dirty="0">
                <a:latin typeface="Titillium Web"/>
                <a:cs typeface="Titillium Web"/>
              </a:rPr>
              <a:t>particolare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attenzione</a:t>
            </a:r>
            <a:r>
              <a:rPr sz="1100" spc="3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all’adozione</a:t>
            </a:r>
            <a:r>
              <a:rPr sz="1100" spc="3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soluzioni</a:t>
            </a:r>
            <a:r>
              <a:rPr sz="1100" spc="3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innovative</a:t>
            </a:r>
            <a:r>
              <a:rPr sz="1100" spc="3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sul</a:t>
            </a:r>
            <a:r>
              <a:rPr sz="1100" spc="3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piano</a:t>
            </a:r>
            <a:r>
              <a:rPr sz="1100" spc="3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tecnologico</a:t>
            </a:r>
            <a:r>
              <a:rPr sz="1100" spc="360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dirty="0">
                <a:latin typeface="Titillium Web"/>
                <a:cs typeface="Titillium Web"/>
              </a:rPr>
              <a:t> digitale,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ivi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incluse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quelle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volte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assicurare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tracciabilità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prodotti.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DOTAZIONE</a:t>
            </a:r>
            <a:r>
              <a:rPr sz="1300" b="1" spc="30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0F5633"/>
                </a:solidFill>
                <a:latin typeface="Titillium Web"/>
                <a:cs typeface="Titillium Web"/>
              </a:rPr>
              <a:t>FINANZIARIA</a:t>
            </a:r>
            <a:r>
              <a:rPr sz="1300" b="1" spc="40" dirty="0">
                <a:solidFill>
                  <a:srgbClr val="0F5633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47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mln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€</a:t>
            </a:r>
            <a:endParaRPr sz="1100">
              <a:latin typeface="Titillium Web"/>
              <a:cs typeface="Titillium Web"/>
            </a:endParaRPr>
          </a:p>
          <a:p>
            <a:pPr marL="12700" marR="889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investimento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da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300k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5mln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formati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da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un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minimo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3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ad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un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massimo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6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i="1" spc="-80" dirty="0">
                <a:latin typeface="Arial-BoldItalicMT"/>
                <a:cs typeface="Arial-BoldItalicMT"/>
              </a:rPr>
              <a:t>Progetti</a:t>
            </a:r>
            <a:r>
              <a:rPr sz="1100" b="1" i="1" spc="-75" dirty="0">
                <a:latin typeface="Arial-BoldItalicMT"/>
                <a:cs typeface="Arial-BoldItalicMT"/>
              </a:rPr>
              <a:t> </a:t>
            </a:r>
            <a:r>
              <a:rPr sz="1100" b="1" i="1" spc="-70" dirty="0">
                <a:latin typeface="Arial-BoldItalicMT"/>
                <a:cs typeface="Arial-BoldItalicMT"/>
              </a:rPr>
              <a:t>di</a:t>
            </a:r>
            <a:r>
              <a:rPr sz="1100" b="1" i="1" spc="-65" dirty="0">
                <a:latin typeface="Arial-BoldItalicMT"/>
                <a:cs typeface="Arial-BoldItalicMT"/>
              </a:rPr>
              <a:t> </a:t>
            </a:r>
            <a:r>
              <a:rPr sz="1100" b="1" i="1" spc="-10" dirty="0">
                <a:latin typeface="Arial-BoldItalicMT"/>
                <a:cs typeface="Arial-BoldItalicMT"/>
              </a:rPr>
              <a:t>investimento</a:t>
            </a:r>
            <a:endParaRPr sz="1100">
              <a:latin typeface="Arial-BoldItalicMT"/>
              <a:cs typeface="Arial-BoldItalic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BENEFICIARI</a:t>
            </a:r>
          </a:p>
          <a:p>
            <a:pPr marL="12700" marR="6350" algn="just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forme</a:t>
            </a:r>
            <a:r>
              <a:rPr sz="1100" b="0" spc="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associative</a:t>
            </a:r>
            <a:r>
              <a:rPr sz="1100" b="0" spc="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</a:t>
            </a:r>
            <a:r>
              <a:rPr sz="1100" b="0" spc="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consortili,</a:t>
            </a:r>
            <a:r>
              <a:rPr sz="1100" b="0" spc="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costituite</a:t>
            </a:r>
            <a:r>
              <a:rPr sz="1100" b="0" spc="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</a:t>
            </a:r>
            <a:r>
              <a:rPr sz="1100" b="0" spc="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costituende</a:t>
            </a:r>
            <a:r>
              <a:rPr sz="1100" b="0" spc="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tra</a:t>
            </a:r>
            <a:r>
              <a:rPr sz="1100" b="0" spc="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soggetti</a:t>
            </a:r>
            <a:r>
              <a:rPr sz="1100" b="0" spc="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proprietari</a:t>
            </a:r>
            <a:r>
              <a:rPr sz="1100" b="0" spc="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</a:t>
            </a:r>
            <a:r>
              <a:rPr sz="1100" b="0" spc="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gestori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4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superfici</a:t>
            </a:r>
            <a:r>
              <a:rPr sz="1100" b="0" spc="4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agro-silvo-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pastorali</a:t>
            </a:r>
            <a:r>
              <a:rPr sz="1100" b="0" spc="459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pubbliche,</a:t>
            </a:r>
            <a:r>
              <a:rPr sz="1100" b="0" spc="459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private</a:t>
            </a:r>
            <a:r>
              <a:rPr sz="1100" b="0" spc="4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459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collettive,</a:t>
            </a:r>
            <a:r>
              <a:rPr sz="1100" b="0" spc="459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comprese</a:t>
            </a:r>
            <a:r>
              <a:rPr sz="1100" b="0" spc="4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le</a:t>
            </a:r>
            <a:r>
              <a:rPr sz="1100" b="0" spc="4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loro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associazioni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organizzazioni</a:t>
            </a:r>
            <a:r>
              <a:rPr sz="1100"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categoria/settore.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</a:t>
            </a:r>
            <a:r>
              <a:rPr sz="1100" b="0" spc="1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soggetti</a:t>
            </a:r>
            <a:r>
              <a:rPr sz="1100" b="0" spc="1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richiedenti</a:t>
            </a:r>
            <a:r>
              <a:rPr sz="1100" b="0" spc="1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dovranno</a:t>
            </a:r>
            <a:r>
              <a:rPr sz="1100" b="0" spc="1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avere,</a:t>
            </a:r>
            <a:r>
              <a:rPr sz="1100" b="0" spc="114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alla</a:t>
            </a:r>
            <a:r>
              <a:rPr sz="1100" b="0" spc="1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data</a:t>
            </a:r>
            <a:r>
              <a:rPr sz="1100" b="0" spc="1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1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invio</a:t>
            </a:r>
            <a:r>
              <a:rPr sz="1100" b="0" spc="1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della</a:t>
            </a:r>
            <a:r>
              <a:rPr sz="1100" b="0" spc="114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domanda</a:t>
            </a:r>
            <a:r>
              <a:rPr sz="1100" b="0" spc="1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1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accesso</a:t>
            </a:r>
            <a:r>
              <a:rPr sz="1100" b="0" spc="114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alle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</a:pP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agevolazioni,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la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titolarità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il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possesso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delle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superfici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oggetto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della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proposta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progettuale.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dirty="0"/>
              <a:t>INTERVENTI</a:t>
            </a:r>
            <a:r>
              <a:rPr spc="55" dirty="0"/>
              <a:t> </a:t>
            </a:r>
            <a:r>
              <a:rPr spc="-10" dirty="0"/>
              <a:t>AGEVOLABILI</a:t>
            </a:r>
          </a:p>
          <a:p>
            <a:pPr marL="12700" marR="5715" algn="just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Programmi</a:t>
            </a:r>
            <a:r>
              <a:rPr sz="1100" b="0" spc="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investimento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finalizzati,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attraverso</a:t>
            </a:r>
            <a:r>
              <a:rPr sz="1100" b="0" spc="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l’acquisizione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impianti,</a:t>
            </a:r>
            <a:r>
              <a:rPr sz="1100" b="0" spc="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macchinari,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attrezzature</a:t>
            </a:r>
            <a:r>
              <a:rPr sz="1100" b="0" spc="204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19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soluzioni</a:t>
            </a:r>
            <a:r>
              <a:rPr sz="1100" b="0" spc="2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tecnologiche</a:t>
            </a:r>
            <a:r>
              <a:rPr sz="1100" b="0" spc="204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</a:t>
            </a:r>
            <a:r>
              <a:rPr sz="1100" b="0" spc="19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grado</a:t>
            </a:r>
            <a:r>
              <a:rPr sz="1100" b="0" spc="2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204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implementare/migliorare</a:t>
            </a:r>
            <a:r>
              <a:rPr sz="1100" b="0" spc="19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</a:t>
            </a:r>
            <a:r>
              <a:rPr sz="1100" b="0" spc="19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processi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produttivi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quelli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organizzativo</a:t>
            </a:r>
            <a:r>
              <a:rPr sz="1100" b="0" spc="-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- gestionali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commerciali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dei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soggetti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beneficiari,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a: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la</a:t>
            </a:r>
            <a:r>
              <a:rPr sz="1100" b="0" spc="370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trasformazione</a:t>
            </a:r>
            <a:r>
              <a:rPr sz="1100" b="0" spc="365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360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commercializzazione</a:t>
            </a:r>
            <a:r>
              <a:rPr sz="1100" b="0" spc="370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365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prodotti</a:t>
            </a:r>
            <a:r>
              <a:rPr sz="1100" b="0" spc="365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della</a:t>
            </a:r>
            <a:r>
              <a:rPr sz="1100" b="0" spc="370" dirty="0">
                <a:solidFill>
                  <a:srgbClr val="000000"/>
                </a:solidFill>
                <a:latin typeface="Titillium Web"/>
                <a:cs typeface="Titillium Web"/>
              </a:rPr>
              <a:t> 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selvicoltura,</a:t>
            </a:r>
            <a:endParaRPr sz="1100">
              <a:latin typeface="Titillium Web"/>
              <a:cs typeface="Titillium Web"/>
            </a:endParaRPr>
          </a:p>
          <a:p>
            <a:pPr marL="184785" algn="just">
              <a:lnSpc>
                <a:spcPct val="100000"/>
              </a:lnSpc>
              <a:spcBef>
                <a:spcPts val="5"/>
              </a:spcBef>
            </a:pP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dell’allevamento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 e</a:t>
            </a:r>
            <a:r>
              <a:rPr sz="1100" b="0" spc="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dell’agricoltura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la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logistica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il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trasporto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dei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suddetti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prodotti,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compresa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la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linea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freddo</a:t>
            </a:r>
            <a:endParaRPr sz="1100">
              <a:latin typeface="Titillium Web"/>
              <a:cs typeface="Titillium Web"/>
            </a:endParaRPr>
          </a:p>
          <a:p>
            <a:pPr marL="184785" indent="-172720" algn="just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l’adeguamento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edilizio,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igienico</a:t>
            </a:r>
            <a:r>
              <a:rPr sz="1100" b="0" spc="-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funzionale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delle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sedi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dei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soggetti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beneficiari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dirty="0"/>
              <a:t>FORME ED</a:t>
            </a:r>
            <a:r>
              <a:rPr spc="-15" dirty="0"/>
              <a:t> </a:t>
            </a:r>
            <a:r>
              <a:rPr dirty="0"/>
              <a:t>INTENSITA’</a:t>
            </a:r>
            <a:r>
              <a:rPr spc="15" dirty="0"/>
              <a:t> </a:t>
            </a:r>
            <a:r>
              <a:rPr dirty="0"/>
              <a:t>DELLE</a:t>
            </a:r>
            <a:r>
              <a:rPr spc="-15" dirty="0"/>
              <a:t> </a:t>
            </a:r>
            <a:r>
              <a:rPr spc="-10" dirty="0"/>
              <a:t>AGEVOLAZIONI</a:t>
            </a:r>
          </a:p>
          <a:p>
            <a:pPr marL="12700" marR="6350" algn="just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È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prevista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una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copertura</a:t>
            </a:r>
            <a:r>
              <a:rPr sz="1100" b="0" spc="1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agevolativa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fino</a:t>
            </a:r>
            <a:r>
              <a:rPr sz="1100" b="0" spc="1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al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75%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delle</a:t>
            </a:r>
            <a:r>
              <a:rPr sz="1100" b="0" spc="1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spese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ammissibili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per</a:t>
            </a:r>
            <a:r>
              <a:rPr sz="1100" b="0" spc="16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ciascun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Progetto</a:t>
            </a:r>
            <a:r>
              <a:rPr sz="1100" b="0" spc="18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18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investimento,</a:t>
            </a:r>
            <a:r>
              <a:rPr sz="1100" b="0" spc="1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nella</a:t>
            </a:r>
            <a:r>
              <a:rPr sz="1100" b="0" spc="1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forma</a:t>
            </a:r>
            <a:r>
              <a:rPr sz="1100" b="0" spc="1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1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contributo</a:t>
            </a:r>
            <a:r>
              <a:rPr sz="1100" b="0" spc="18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</a:t>
            </a:r>
            <a:r>
              <a:rPr sz="1100" b="0" spc="17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conto</a:t>
            </a:r>
            <a:r>
              <a:rPr sz="1100" b="0" spc="19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capitale</a:t>
            </a:r>
            <a:r>
              <a:rPr sz="1100" b="0" spc="1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</a:t>
            </a:r>
            <a:r>
              <a:rPr sz="1100" b="0" spc="18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18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contributo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diretto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alla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spesa,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nei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limiti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nelle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forme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indicate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dal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bando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59205" y="1433829"/>
            <a:ext cx="7034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F5633"/>
                </a:solidFill>
              </a:rPr>
              <a:t>REALIZZAZIONE</a:t>
            </a:r>
            <a:r>
              <a:rPr spc="3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DI</a:t>
            </a:r>
            <a:r>
              <a:rPr spc="1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PIATTAFORME</a:t>
            </a:r>
            <a:r>
              <a:rPr spc="1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DI</a:t>
            </a:r>
            <a:r>
              <a:rPr spc="10" dirty="0">
                <a:solidFill>
                  <a:srgbClr val="0F5633"/>
                </a:solidFill>
              </a:rPr>
              <a:t> </a:t>
            </a:r>
            <a:r>
              <a:rPr dirty="0">
                <a:solidFill>
                  <a:srgbClr val="0F5633"/>
                </a:solidFill>
              </a:rPr>
              <a:t>TRASFORMAZIONE</a:t>
            </a:r>
            <a:r>
              <a:rPr spc="5" dirty="0">
                <a:solidFill>
                  <a:srgbClr val="0F5633"/>
                </a:solidFill>
              </a:rPr>
              <a:t> </a:t>
            </a:r>
            <a:r>
              <a:rPr spc="-10" dirty="0">
                <a:solidFill>
                  <a:srgbClr val="0F5633"/>
                </a:solidFill>
              </a:rPr>
              <a:t>TECNOLOGICA</a:t>
            </a:r>
          </a:p>
          <a:p>
            <a:pPr marL="1270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 n. 27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 30</a:t>
            </a:r>
            <a:r>
              <a:rPr b="0" spc="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</a:t>
            </a:r>
            <a:r>
              <a:rPr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9046" y="1708150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F5633"/>
                </a:solidFill>
                <a:latin typeface="Titillium Web"/>
                <a:cs typeface="Titillium Web"/>
              </a:rPr>
              <a:t>B3.2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0728" y="1982165"/>
            <a:ext cx="16833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47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-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0154" y="1588769"/>
            <a:ext cx="611505" cy="601980"/>
          </a:xfrm>
          <a:custGeom>
            <a:avLst/>
            <a:gdLst/>
            <a:ahLst/>
            <a:cxnLst/>
            <a:rect l="l" t="t" r="r" b="b"/>
            <a:pathLst>
              <a:path w="611505" h="601980">
                <a:moveTo>
                  <a:pt x="0" y="300989"/>
                </a:moveTo>
                <a:lnTo>
                  <a:pt x="3999" y="252165"/>
                </a:lnTo>
                <a:lnTo>
                  <a:pt x="15577" y="205849"/>
                </a:lnTo>
                <a:lnTo>
                  <a:pt x="34106" y="162662"/>
                </a:lnTo>
                <a:lnTo>
                  <a:pt x="58955" y="123224"/>
                </a:lnTo>
                <a:lnTo>
                  <a:pt x="89496" y="88153"/>
                </a:lnTo>
                <a:lnTo>
                  <a:pt x="125100" y="58070"/>
                </a:lnTo>
                <a:lnTo>
                  <a:pt x="165138" y="33593"/>
                </a:lnTo>
                <a:lnTo>
                  <a:pt x="208980" y="15343"/>
                </a:lnTo>
                <a:lnTo>
                  <a:pt x="255998" y="3939"/>
                </a:lnTo>
                <a:lnTo>
                  <a:pt x="305561" y="0"/>
                </a:lnTo>
                <a:lnTo>
                  <a:pt x="355125" y="3939"/>
                </a:lnTo>
                <a:lnTo>
                  <a:pt x="402143" y="15343"/>
                </a:lnTo>
                <a:lnTo>
                  <a:pt x="445985" y="33593"/>
                </a:lnTo>
                <a:lnTo>
                  <a:pt x="486023" y="58070"/>
                </a:lnTo>
                <a:lnTo>
                  <a:pt x="521627" y="88153"/>
                </a:lnTo>
                <a:lnTo>
                  <a:pt x="552168" y="123224"/>
                </a:lnTo>
                <a:lnTo>
                  <a:pt x="577017" y="162662"/>
                </a:lnTo>
                <a:lnTo>
                  <a:pt x="595546" y="205849"/>
                </a:lnTo>
                <a:lnTo>
                  <a:pt x="607124" y="252165"/>
                </a:lnTo>
                <a:lnTo>
                  <a:pt x="611124" y="300989"/>
                </a:lnTo>
                <a:lnTo>
                  <a:pt x="607124" y="349814"/>
                </a:lnTo>
                <a:lnTo>
                  <a:pt x="595546" y="396130"/>
                </a:lnTo>
                <a:lnTo>
                  <a:pt x="577017" y="439317"/>
                </a:lnTo>
                <a:lnTo>
                  <a:pt x="552168" y="478755"/>
                </a:lnTo>
                <a:lnTo>
                  <a:pt x="521627" y="513826"/>
                </a:lnTo>
                <a:lnTo>
                  <a:pt x="486023" y="543909"/>
                </a:lnTo>
                <a:lnTo>
                  <a:pt x="445985" y="568386"/>
                </a:lnTo>
                <a:lnTo>
                  <a:pt x="402143" y="586636"/>
                </a:lnTo>
                <a:lnTo>
                  <a:pt x="355125" y="598040"/>
                </a:lnTo>
                <a:lnTo>
                  <a:pt x="305561" y="601979"/>
                </a:lnTo>
                <a:lnTo>
                  <a:pt x="255998" y="598040"/>
                </a:lnTo>
                <a:lnTo>
                  <a:pt x="208980" y="586636"/>
                </a:lnTo>
                <a:lnTo>
                  <a:pt x="165138" y="568386"/>
                </a:lnTo>
                <a:lnTo>
                  <a:pt x="125100" y="543909"/>
                </a:lnTo>
                <a:lnTo>
                  <a:pt x="89496" y="513826"/>
                </a:lnTo>
                <a:lnTo>
                  <a:pt x="58955" y="478755"/>
                </a:lnTo>
                <a:lnTo>
                  <a:pt x="34106" y="439317"/>
                </a:lnTo>
                <a:lnTo>
                  <a:pt x="15577" y="396130"/>
                </a:lnTo>
                <a:lnTo>
                  <a:pt x="3999" y="349814"/>
                </a:lnTo>
                <a:lnTo>
                  <a:pt x="0" y="300989"/>
                </a:lnTo>
                <a:close/>
              </a:path>
            </a:pathLst>
          </a:custGeom>
          <a:ln w="28575">
            <a:solidFill>
              <a:srgbClr val="0F5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9361" y="1513459"/>
            <a:ext cx="61506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EC7C30"/>
                </a:solidFill>
              </a:rPr>
              <a:t>ENERGIA</a:t>
            </a:r>
            <a:r>
              <a:rPr spc="20" dirty="0">
                <a:solidFill>
                  <a:srgbClr val="EC7C30"/>
                </a:solidFill>
              </a:rPr>
              <a:t> </a:t>
            </a:r>
            <a:r>
              <a:rPr dirty="0">
                <a:solidFill>
                  <a:srgbClr val="EC7C30"/>
                </a:solidFill>
              </a:rPr>
              <a:t>DA</a:t>
            </a:r>
            <a:r>
              <a:rPr spc="25" dirty="0">
                <a:solidFill>
                  <a:srgbClr val="EC7C30"/>
                </a:solidFill>
              </a:rPr>
              <a:t> </a:t>
            </a:r>
            <a:r>
              <a:rPr dirty="0">
                <a:solidFill>
                  <a:srgbClr val="EC7C30"/>
                </a:solidFill>
              </a:rPr>
              <a:t>FONTI</a:t>
            </a:r>
            <a:r>
              <a:rPr spc="5" dirty="0">
                <a:solidFill>
                  <a:srgbClr val="EC7C30"/>
                </a:solidFill>
              </a:rPr>
              <a:t> </a:t>
            </a:r>
            <a:r>
              <a:rPr dirty="0">
                <a:solidFill>
                  <a:srgbClr val="EC7C30"/>
                </a:solidFill>
              </a:rPr>
              <a:t>RINNOVABILI</a:t>
            </a:r>
            <a:r>
              <a:rPr spc="40" dirty="0">
                <a:solidFill>
                  <a:srgbClr val="EC7C30"/>
                </a:solidFill>
              </a:rPr>
              <a:t> </a:t>
            </a:r>
            <a:r>
              <a:rPr dirty="0">
                <a:solidFill>
                  <a:srgbClr val="EC7C30"/>
                </a:solidFill>
              </a:rPr>
              <a:t>E</a:t>
            </a:r>
            <a:r>
              <a:rPr spc="15" dirty="0">
                <a:solidFill>
                  <a:srgbClr val="EC7C30"/>
                </a:solidFill>
              </a:rPr>
              <a:t> </a:t>
            </a:r>
            <a:r>
              <a:rPr dirty="0">
                <a:solidFill>
                  <a:srgbClr val="EC7C30"/>
                </a:solidFill>
              </a:rPr>
              <a:t>COMUNITA’</a:t>
            </a:r>
            <a:r>
              <a:rPr spc="30" dirty="0">
                <a:solidFill>
                  <a:srgbClr val="EC7C30"/>
                </a:solidFill>
              </a:rPr>
              <a:t> </a:t>
            </a:r>
            <a:r>
              <a:rPr spc="-10" dirty="0">
                <a:solidFill>
                  <a:srgbClr val="EC7C30"/>
                </a:solidFill>
              </a:rPr>
              <a:t>ENERGETICHE</a:t>
            </a:r>
          </a:p>
          <a:p>
            <a:pPr marL="12700" marR="2691130" indent="1651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</a:t>
            </a:r>
            <a:r>
              <a:rPr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n. 24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 30</a:t>
            </a:r>
            <a:r>
              <a:rPr b="0" spc="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</a:t>
            </a:r>
            <a:r>
              <a:rPr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66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Milioni</a:t>
            </a:r>
            <a:r>
              <a:rPr b="0" spc="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di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euro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4720" y="1787778"/>
            <a:ext cx="697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C7C30"/>
                </a:solidFill>
                <a:latin typeface="Titillium Web"/>
                <a:cs typeface="Titillium Web"/>
              </a:rPr>
              <a:t>A2.3-</a:t>
            </a:r>
            <a:r>
              <a:rPr sz="1800" b="1" spc="-60" dirty="0">
                <a:solidFill>
                  <a:srgbClr val="EC7C30"/>
                </a:solidFill>
                <a:latin typeface="Titillium Web"/>
                <a:cs typeface="Titillium Web"/>
              </a:rPr>
              <a:t>4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720" y="2953638"/>
            <a:ext cx="5178425" cy="2832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EC7C30"/>
                </a:solidFill>
                <a:latin typeface="Titillium Web"/>
                <a:cs typeface="Titillium Web"/>
              </a:rPr>
              <a:t>FINALITA’</a:t>
            </a:r>
            <a:r>
              <a:rPr sz="1300" b="1" spc="60" dirty="0">
                <a:solidFill>
                  <a:srgbClr val="EC7C3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EC7C30"/>
                </a:solidFill>
                <a:latin typeface="Titillium Web"/>
                <a:cs typeface="Titillium Web"/>
              </a:rPr>
              <a:t>DELL’ITERVENTO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L’intervento è finalizzato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sostenere </a:t>
            </a:r>
            <a:r>
              <a:rPr sz="1100" spc="-10" dirty="0">
                <a:latin typeface="Titillium Web"/>
                <a:cs typeface="Titillium Web"/>
              </a:rPr>
              <a:t>progettazioni,</a:t>
            </a:r>
            <a:r>
              <a:rPr sz="1100" dirty="0">
                <a:latin typeface="Titillium Web"/>
                <a:cs typeface="Titillium Web"/>
              </a:rPr>
              <a:t> da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parte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Enti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locali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in </a:t>
            </a:r>
            <a:r>
              <a:rPr sz="1100" dirty="0">
                <a:latin typeface="Titillium Web"/>
                <a:cs typeface="Titillium Web"/>
              </a:rPr>
              <a:t>Partenariato,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fini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realizzazione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sistemi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centralizzati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produzione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dirty="0">
                <a:latin typeface="Titillium Web"/>
                <a:cs typeface="Titillium Web"/>
              </a:rPr>
              <a:t> distribuzione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intelligente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energia</a:t>
            </a:r>
            <a:r>
              <a:rPr sz="1100" spc="2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calore</a:t>
            </a:r>
            <a:r>
              <a:rPr sz="1100" spc="2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fonti</a:t>
            </a:r>
            <a:r>
              <a:rPr sz="1100" spc="2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rinnovabili,</a:t>
            </a:r>
            <a:r>
              <a:rPr sz="1100" spc="2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2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attraverso </a:t>
            </a:r>
            <a:r>
              <a:rPr sz="1100" dirty="0">
                <a:latin typeface="Titillium Web"/>
                <a:cs typeface="Titillium Web"/>
              </a:rPr>
              <a:t>comunità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energetiche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condivisione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dell’energia.</a:t>
            </a:r>
            <a:endParaRPr sz="11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rendere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più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agevole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collaborazione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eventuali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privati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alla </a:t>
            </a:r>
            <a:r>
              <a:rPr sz="1100" dirty="0">
                <a:latin typeface="Titillium Web"/>
                <a:cs typeface="Titillium Web"/>
              </a:rPr>
              <a:t>fase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ideazione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proposta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degli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interventi,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suggerisce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prevedere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Enti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la </a:t>
            </a:r>
            <a:r>
              <a:rPr sz="1100" dirty="0">
                <a:latin typeface="Titillium Web"/>
                <a:cs typeface="Titillium Web"/>
              </a:rPr>
              <a:t>possibilità</a:t>
            </a:r>
            <a:r>
              <a:rPr sz="1100" spc="24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4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richiedere</a:t>
            </a:r>
            <a:r>
              <a:rPr sz="1100" spc="24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</a:t>
            </a:r>
            <a:r>
              <a:rPr sz="1100" spc="24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contributi</a:t>
            </a:r>
            <a:r>
              <a:rPr sz="1100" spc="24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23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attraverso</a:t>
            </a:r>
            <a:r>
              <a:rPr sz="1100" spc="2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forme</a:t>
            </a:r>
            <a:r>
              <a:rPr sz="1100" spc="24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50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partenariato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Titillium Web"/>
                <a:cs typeface="Titillium Web"/>
              </a:rPr>
              <a:t>pubblico</a:t>
            </a:r>
            <a:r>
              <a:rPr sz="1100" spc="-10" dirty="0">
                <a:latin typeface="Times New Roman"/>
                <a:cs typeface="Times New Roman"/>
              </a:rPr>
              <a:t>‐</a:t>
            </a:r>
            <a:r>
              <a:rPr sz="1100" spc="-10" dirty="0">
                <a:latin typeface="Titillium Web"/>
                <a:cs typeface="Titillium Web"/>
              </a:rPr>
              <a:t>privato.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300" b="1" dirty="0">
                <a:solidFill>
                  <a:srgbClr val="EC7C30"/>
                </a:solidFill>
                <a:latin typeface="Titillium Web"/>
                <a:cs typeface="Titillium Web"/>
              </a:rPr>
              <a:t>DOTAZIONE</a:t>
            </a:r>
            <a:r>
              <a:rPr sz="1300" b="1" spc="30" dirty="0">
                <a:solidFill>
                  <a:srgbClr val="EC7C30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EC7C30"/>
                </a:solidFill>
                <a:latin typeface="Titillium Web"/>
                <a:cs typeface="Titillium Web"/>
              </a:rPr>
              <a:t>FINANZIARIA</a:t>
            </a:r>
            <a:r>
              <a:rPr sz="1300" b="1" spc="40" dirty="0">
                <a:solidFill>
                  <a:srgbClr val="EC7C30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66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mln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€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300" b="1" dirty="0">
                <a:solidFill>
                  <a:srgbClr val="EC7C30"/>
                </a:solidFill>
                <a:latin typeface="Titillium Web"/>
                <a:cs typeface="Titillium Web"/>
              </a:rPr>
              <a:t>SPESE</a:t>
            </a:r>
            <a:r>
              <a:rPr sz="1300" b="1" spc="-20" dirty="0">
                <a:solidFill>
                  <a:srgbClr val="EC7C3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EC7C30"/>
                </a:solidFill>
                <a:latin typeface="Titillium Web"/>
                <a:cs typeface="Titillium Web"/>
              </a:rPr>
              <a:t>AMMISSIBILI</a:t>
            </a:r>
            <a:endParaRPr sz="1300">
              <a:latin typeface="Titillium Web"/>
              <a:cs typeface="Titillium Web"/>
            </a:endParaRPr>
          </a:p>
          <a:p>
            <a:pPr marL="12700" marR="635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Si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finanziano tutte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connesse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 </a:t>
            </a:r>
            <a:r>
              <a:rPr sz="1100" spc="-10" dirty="0">
                <a:latin typeface="Titillium Web"/>
                <a:cs typeface="Titillium Web"/>
              </a:rPr>
              <a:t>progettazione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realizzazione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,</a:t>
            </a:r>
            <a:r>
              <a:rPr sz="1100" dirty="0">
                <a:latin typeface="Titillium Web"/>
                <a:cs typeface="Titillium Web"/>
              </a:rPr>
              <a:t> nonché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connesse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costituzione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raggruppamenti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condivisione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dell’energia.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0304" y="2953638"/>
            <a:ext cx="1834514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EC7C30"/>
                </a:solidFill>
                <a:latin typeface="Titillium Web"/>
                <a:cs typeface="Titillium Web"/>
              </a:rPr>
              <a:t>CRITERI</a:t>
            </a:r>
            <a:r>
              <a:rPr sz="1300" b="1" spc="25" dirty="0">
                <a:solidFill>
                  <a:srgbClr val="EC7C30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EC7C30"/>
                </a:solidFill>
                <a:latin typeface="Titillium Web"/>
                <a:cs typeface="Titillium Web"/>
              </a:rPr>
              <a:t>DI</a:t>
            </a:r>
            <a:r>
              <a:rPr sz="1300" b="1" spc="20" dirty="0">
                <a:solidFill>
                  <a:srgbClr val="EC7C30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EC7C30"/>
                </a:solidFill>
                <a:latin typeface="Titillium Web"/>
                <a:cs typeface="Titillium Web"/>
              </a:rPr>
              <a:t>VALUTAZIONE</a:t>
            </a:r>
            <a:endParaRPr sz="1300">
              <a:latin typeface="Titillium Web"/>
              <a:cs typeface="Titillium We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0304" y="3153282"/>
            <a:ext cx="5177790" cy="2708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lphaLcPeriod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coerenza</a:t>
            </a:r>
            <a:r>
              <a:rPr sz="1100" spc="-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domanda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obiettivi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cui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all’art.1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livello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progettazione,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relazione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cantierabilità dell’iniziativa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lphaLcPeriod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nuova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potenza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installata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aggiuntiva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rinnovabili</a:t>
            </a:r>
            <a:endParaRPr sz="1100">
              <a:latin typeface="Titillium Web"/>
              <a:cs typeface="Titillium Web"/>
            </a:endParaRPr>
          </a:p>
          <a:p>
            <a:pPr marL="241300" marR="5080" indent="-228600" algn="just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realizzazione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forme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condivisione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dell’energia,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considerazione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particolare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numero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coinvolti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nello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schema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configurazione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condivisione </a:t>
            </a:r>
            <a:r>
              <a:rPr sz="1100" dirty="0">
                <a:latin typeface="Titillium Web"/>
                <a:cs typeface="Titillium Web"/>
              </a:rPr>
              <a:t>dell’energia,</a:t>
            </a:r>
            <a:r>
              <a:rPr sz="1100" spc="17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tra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cui</a:t>
            </a:r>
            <a:r>
              <a:rPr sz="1100" spc="17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ad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esempio</a:t>
            </a:r>
            <a:r>
              <a:rPr sz="1100" spc="17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comunità</a:t>
            </a:r>
            <a:r>
              <a:rPr sz="1100" spc="17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energie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rinnovabili,</a:t>
            </a:r>
            <a:r>
              <a:rPr sz="1100" spc="165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comunità energetiche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cittadini,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gruppi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autoconsumatori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collettivi</a:t>
            </a:r>
            <a:endParaRPr sz="1100">
              <a:latin typeface="Titillium Web"/>
              <a:cs typeface="Titillium Web"/>
            </a:endParaRPr>
          </a:p>
          <a:p>
            <a:pPr marL="241300" marR="5080" indent="-228600" algn="just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integrazione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progetto</a:t>
            </a:r>
            <a:r>
              <a:rPr sz="1100" spc="4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interventi</a:t>
            </a:r>
            <a:r>
              <a:rPr sz="1100" spc="4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contestuali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favore</a:t>
            </a:r>
            <a:r>
              <a:rPr sz="1100" spc="4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mobilità </a:t>
            </a:r>
            <a:r>
              <a:rPr sz="1100" dirty="0">
                <a:latin typeface="Titillium Web"/>
                <a:cs typeface="Titillium Web"/>
              </a:rPr>
              <a:t>sostenibile</a:t>
            </a:r>
            <a:r>
              <a:rPr sz="1100" spc="2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altri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interventi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riqualificazione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ed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elettrificazione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consumi termici</a:t>
            </a:r>
            <a:endParaRPr sz="1100">
              <a:latin typeface="Titillium Web"/>
              <a:cs typeface="Titillium Web"/>
            </a:endParaRPr>
          </a:p>
          <a:p>
            <a:pPr marL="241300" indent="-228600" algn="just">
              <a:lnSpc>
                <a:spcPct val="100000"/>
              </a:lnSpc>
              <a:buAutoNum type="alphaLcPeriod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utilizzo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tecnologie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3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3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efficiente</a:t>
            </a:r>
            <a:r>
              <a:rPr sz="1100" spc="3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dell’energia,</a:t>
            </a:r>
            <a:r>
              <a:rPr sz="1100" spc="3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come</a:t>
            </a:r>
            <a:r>
              <a:rPr sz="1100" spc="3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</a:t>
            </a:r>
            <a:r>
              <a:rPr sz="1100" spc="3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esempio</a:t>
            </a:r>
            <a:endParaRPr sz="1100">
              <a:latin typeface="Titillium Web"/>
              <a:cs typeface="Titillium Web"/>
            </a:endParaRPr>
          </a:p>
          <a:p>
            <a:pPr marL="241300">
              <a:lnSpc>
                <a:spcPct val="100000"/>
              </a:lnSpc>
            </a:pPr>
            <a:r>
              <a:rPr sz="1100" spc="-10" dirty="0">
                <a:latin typeface="Titillium Web"/>
                <a:cs typeface="Titillium Web"/>
              </a:rPr>
              <a:t>Piattaforme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ICT-</a:t>
            </a:r>
            <a:r>
              <a:rPr sz="1100" spc="-25" dirty="0">
                <a:latin typeface="Titillium Web"/>
                <a:cs typeface="Titillium Web"/>
              </a:rPr>
              <a:t>IoT</a:t>
            </a:r>
            <a:endParaRPr sz="1100">
              <a:latin typeface="Titillium Web"/>
              <a:cs typeface="Titillium Web"/>
            </a:endParaRPr>
          </a:p>
          <a:p>
            <a:pPr marL="241300" marR="5715" indent="-228600">
              <a:lnSpc>
                <a:spcPct val="100000"/>
              </a:lnSpc>
              <a:spcBef>
                <a:spcPts val="5"/>
              </a:spcBef>
              <a:buAutoNum type="alphaLcPeriod" startAt="7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integrazione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progetto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2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iniziative</a:t>
            </a:r>
            <a:r>
              <a:rPr sz="1100" spc="2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alle</a:t>
            </a:r>
            <a:r>
              <a:rPr sz="1100" spc="2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quali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aderisca</a:t>
            </a:r>
            <a:r>
              <a:rPr sz="1100" spc="2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almeno</a:t>
            </a:r>
            <a:r>
              <a:rPr sz="1100" spc="3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</a:t>
            </a:r>
            <a:r>
              <a:rPr sz="1100" spc="27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soggetto </a:t>
            </a:r>
            <a:r>
              <a:rPr sz="1100" dirty="0">
                <a:latin typeface="Titillium Web"/>
                <a:cs typeface="Titillium Web"/>
              </a:rPr>
              <a:t>privato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accordo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siglato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secondo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modalità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previste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dalla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normativa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vigente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lphaLcPeriod" startAt="7"/>
              <a:tabLst>
                <a:tab pos="241300" algn="l"/>
              </a:tabLst>
            </a:pPr>
            <a:r>
              <a:rPr sz="1100" spc="-10" dirty="0">
                <a:latin typeface="Titillium Web"/>
                <a:cs typeface="Titillium Web"/>
              </a:rPr>
              <a:t>promozione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interventi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bassa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densità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abitativa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lphaLcPeriod" startAt="7"/>
              <a:tabLst>
                <a:tab pos="240665" algn="l"/>
                <a:tab pos="241300" algn="l"/>
              </a:tabLst>
            </a:pPr>
            <a:r>
              <a:rPr sz="1100" spc="-10" dirty="0">
                <a:latin typeface="Titillium Web"/>
                <a:cs typeface="Titillium Web"/>
              </a:rPr>
              <a:t>bilanciamento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 costituenda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CER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" y="1725167"/>
            <a:ext cx="1018540" cy="462280"/>
          </a:xfrm>
          <a:custGeom>
            <a:avLst/>
            <a:gdLst/>
            <a:ahLst/>
            <a:cxnLst/>
            <a:rect l="l" t="t" r="r" b="b"/>
            <a:pathLst>
              <a:path w="1018540" h="462280">
                <a:moveTo>
                  <a:pt x="0" y="0"/>
                </a:moveTo>
                <a:lnTo>
                  <a:pt x="787146" y="0"/>
                </a:lnTo>
                <a:lnTo>
                  <a:pt x="1018032" y="230886"/>
                </a:lnTo>
                <a:lnTo>
                  <a:pt x="787146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9639" y="1839554"/>
            <a:ext cx="1283970" cy="410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2800" dirty="0">
                <a:latin typeface="Arial"/>
                <a:cs typeface="Arial"/>
              </a:rPr>
              <a:t>•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SLIDE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2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8951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5" dirty="0"/>
              <a:t> </a:t>
            </a:r>
            <a:r>
              <a:rPr dirty="0"/>
              <a:t>S</a:t>
            </a:r>
            <a:r>
              <a:rPr spc="10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0" dirty="0"/>
              <a:t> </a:t>
            </a:r>
            <a:r>
              <a:rPr dirty="0"/>
              <a:t>-</a:t>
            </a:r>
            <a:r>
              <a:rPr spc="30" dirty="0"/>
              <a:t> </a:t>
            </a:r>
            <a:r>
              <a:rPr dirty="0"/>
              <a:t>2</a:t>
            </a:r>
            <a:r>
              <a:rPr spc="-5" dirty="0"/>
              <a:t> </a:t>
            </a:r>
            <a:r>
              <a:rPr dirty="0"/>
              <a:t>0 1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32149" y="6620256"/>
            <a:ext cx="228600" cy="102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65"/>
              </a:lnSpc>
            </a:pP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0</a:t>
            </a:r>
            <a:r>
              <a:rPr sz="8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8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rgbClr val="44536A"/>
                </a:solidFill>
                <a:latin typeface="Calibri"/>
                <a:cs typeface="Calibri"/>
              </a:rPr>
              <a:t>6</a:t>
            </a:r>
            <a:r>
              <a:rPr sz="800" spc="5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7476" y="1308861"/>
            <a:ext cx="6321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100"/>
              </a:spcBef>
            </a:pPr>
            <a:r>
              <a:rPr dirty="0"/>
              <a:t>CONTRATTI</a:t>
            </a:r>
            <a:r>
              <a:rPr spc="30" dirty="0"/>
              <a:t> </a:t>
            </a:r>
            <a:r>
              <a:rPr dirty="0"/>
              <a:t>DI </a:t>
            </a:r>
            <a:r>
              <a:rPr spc="-10" dirty="0"/>
              <a:t>SVILUPPO</a:t>
            </a:r>
          </a:p>
          <a:p>
            <a:pPr marL="12700">
              <a:lnSpc>
                <a:spcPct val="100000"/>
              </a:lnSpc>
              <a:tabLst>
                <a:tab pos="670560" algn="l"/>
              </a:tabLst>
            </a:pPr>
            <a:r>
              <a:rPr spc="-20" dirty="0"/>
              <a:t>B1.1</a:t>
            </a:r>
            <a:r>
              <a:rPr dirty="0"/>
              <a:t>	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</a:t>
            </a:r>
            <a:r>
              <a:rPr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n. 20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 27.05.2022</a:t>
            </a:r>
            <a:r>
              <a:rPr b="0" spc="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b="0" spc="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n.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31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 30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5731" y="1857502"/>
            <a:ext cx="4980305" cy="396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390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80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1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65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FINALITA’</a:t>
            </a:r>
            <a:r>
              <a:rPr sz="1300" b="1" spc="6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DELL’INTERVENTO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Fornire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sostegno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natura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industriale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ricerca,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settore </a:t>
            </a:r>
            <a:r>
              <a:rPr sz="1100" dirty="0">
                <a:latin typeface="Titillium Web"/>
                <a:cs typeface="Titillium Web"/>
              </a:rPr>
              <a:t>agroalimentare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turistico,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1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tutela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ambientale,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realizzati</a:t>
            </a:r>
            <a:r>
              <a:rPr sz="1100" spc="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9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qualsiasi </a:t>
            </a:r>
            <a:r>
              <a:rPr sz="1100" dirty="0">
                <a:latin typeface="Titillium Web"/>
                <a:cs typeface="Titillium Web"/>
              </a:rPr>
              <a:t>dimensione,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collaborazione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loro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organismi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ricerca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DIMENSIONE</a:t>
            </a:r>
            <a:r>
              <a:rPr sz="1300" b="1" spc="1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PROGETTUALE</a:t>
            </a:r>
            <a:r>
              <a:rPr sz="1300" b="1" spc="2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-</a:t>
            </a:r>
            <a:r>
              <a:rPr sz="1300" b="1" spc="-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Maggiore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milioni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euro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BENEFICIARI</a:t>
            </a:r>
            <a:endParaRPr sz="13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1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qualsiasi</a:t>
            </a:r>
            <a:r>
              <a:rPr sz="1100" spc="1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dimensione</a:t>
            </a:r>
            <a:r>
              <a:rPr sz="1100" spc="1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(comprese</a:t>
            </a:r>
            <a:r>
              <a:rPr sz="1100" spc="1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18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cooperative),</a:t>
            </a:r>
            <a:r>
              <a:rPr sz="1100" spc="1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anche</a:t>
            </a:r>
            <a:r>
              <a:rPr sz="1100" spc="1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17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forma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</a:pPr>
            <a:r>
              <a:rPr sz="1100" spc="-10" dirty="0">
                <a:latin typeface="Titillium Web"/>
                <a:cs typeface="Titillium Web"/>
              </a:rPr>
              <a:t>aggregata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quali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rete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impresa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società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consortili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INIZIATIVE</a:t>
            </a:r>
            <a:r>
              <a:rPr sz="1300" b="1" spc="9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FINANZIABILI</a:t>
            </a:r>
            <a:endParaRPr sz="13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industriale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trasformazione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prodotti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agricoli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R&amp;S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 settori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applicativi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specializzazione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intelligente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6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turistici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tutela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ambientale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SPESE</a:t>
            </a:r>
            <a:r>
              <a:rPr sz="1300" b="1" spc="-1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AGEVOLABILI</a:t>
            </a:r>
            <a:endParaRPr sz="13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titolo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esemplificativo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5731" y="5798311"/>
            <a:ext cx="300037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Suolo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aziendale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sistemazioni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10%)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Opere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murarie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assimilate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(40%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70%turistico)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Infrastrutture</a:t>
            </a:r>
            <a:r>
              <a:rPr sz="1100" spc="-10" dirty="0">
                <a:latin typeface="Titillium Web"/>
                <a:cs typeface="Titillium Web"/>
              </a:rPr>
              <a:t> specifiche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aziendali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Macchinari,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impianti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attrezzature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7669" y="1456182"/>
            <a:ext cx="611505" cy="601980"/>
          </a:xfrm>
          <a:custGeom>
            <a:avLst/>
            <a:gdLst/>
            <a:ahLst/>
            <a:cxnLst/>
            <a:rect l="l" t="t" r="r" b="b"/>
            <a:pathLst>
              <a:path w="611505" h="601980">
                <a:moveTo>
                  <a:pt x="0" y="300989"/>
                </a:moveTo>
                <a:lnTo>
                  <a:pt x="3999" y="252165"/>
                </a:lnTo>
                <a:lnTo>
                  <a:pt x="15577" y="205849"/>
                </a:lnTo>
                <a:lnTo>
                  <a:pt x="34106" y="162662"/>
                </a:lnTo>
                <a:lnTo>
                  <a:pt x="58955" y="123224"/>
                </a:lnTo>
                <a:lnTo>
                  <a:pt x="89496" y="88153"/>
                </a:lnTo>
                <a:lnTo>
                  <a:pt x="125100" y="58070"/>
                </a:lnTo>
                <a:lnTo>
                  <a:pt x="165138" y="33593"/>
                </a:lnTo>
                <a:lnTo>
                  <a:pt x="208980" y="15343"/>
                </a:lnTo>
                <a:lnTo>
                  <a:pt x="255998" y="3939"/>
                </a:lnTo>
                <a:lnTo>
                  <a:pt x="305561" y="0"/>
                </a:lnTo>
                <a:lnTo>
                  <a:pt x="355125" y="3939"/>
                </a:lnTo>
                <a:lnTo>
                  <a:pt x="402143" y="15343"/>
                </a:lnTo>
                <a:lnTo>
                  <a:pt x="445985" y="33593"/>
                </a:lnTo>
                <a:lnTo>
                  <a:pt x="486023" y="58070"/>
                </a:lnTo>
                <a:lnTo>
                  <a:pt x="521627" y="88153"/>
                </a:lnTo>
                <a:lnTo>
                  <a:pt x="552168" y="123224"/>
                </a:lnTo>
                <a:lnTo>
                  <a:pt x="577017" y="162662"/>
                </a:lnTo>
                <a:lnTo>
                  <a:pt x="595546" y="205849"/>
                </a:lnTo>
                <a:lnTo>
                  <a:pt x="607124" y="252165"/>
                </a:lnTo>
                <a:lnTo>
                  <a:pt x="611124" y="300989"/>
                </a:lnTo>
                <a:lnTo>
                  <a:pt x="607124" y="349814"/>
                </a:lnTo>
                <a:lnTo>
                  <a:pt x="595546" y="396130"/>
                </a:lnTo>
                <a:lnTo>
                  <a:pt x="577017" y="439317"/>
                </a:lnTo>
                <a:lnTo>
                  <a:pt x="552168" y="478755"/>
                </a:lnTo>
                <a:lnTo>
                  <a:pt x="521627" y="513826"/>
                </a:lnTo>
                <a:lnTo>
                  <a:pt x="486023" y="543909"/>
                </a:lnTo>
                <a:lnTo>
                  <a:pt x="445985" y="568386"/>
                </a:lnTo>
                <a:lnTo>
                  <a:pt x="402143" y="586636"/>
                </a:lnTo>
                <a:lnTo>
                  <a:pt x="355125" y="598040"/>
                </a:lnTo>
                <a:lnTo>
                  <a:pt x="305561" y="601979"/>
                </a:lnTo>
                <a:lnTo>
                  <a:pt x="255998" y="598040"/>
                </a:lnTo>
                <a:lnTo>
                  <a:pt x="208980" y="586636"/>
                </a:lnTo>
                <a:lnTo>
                  <a:pt x="165138" y="568386"/>
                </a:lnTo>
                <a:lnTo>
                  <a:pt x="125100" y="543909"/>
                </a:lnTo>
                <a:lnTo>
                  <a:pt x="89496" y="513826"/>
                </a:lnTo>
                <a:lnTo>
                  <a:pt x="58955" y="478755"/>
                </a:lnTo>
                <a:lnTo>
                  <a:pt x="34106" y="439317"/>
                </a:lnTo>
                <a:lnTo>
                  <a:pt x="15577" y="396130"/>
                </a:lnTo>
                <a:lnTo>
                  <a:pt x="3999" y="349814"/>
                </a:lnTo>
                <a:lnTo>
                  <a:pt x="0" y="300989"/>
                </a:lnTo>
                <a:close/>
              </a:path>
            </a:pathLst>
          </a:custGeom>
          <a:ln w="28575">
            <a:solidFill>
              <a:srgbClr val="0F0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70903" y="4006596"/>
            <a:ext cx="5375275" cy="368935"/>
          </a:xfrm>
          <a:custGeom>
            <a:avLst/>
            <a:gdLst/>
            <a:ahLst/>
            <a:cxnLst/>
            <a:rect l="l" t="t" r="r" b="b"/>
            <a:pathLst>
              <a:path w="5375275" h="368935">
                <a:moveTo>
                  <a:pt x="5375148" y="0"/>
                </a:moveTo>
                <a:lnTo>
                  <a:pt x="0" y="0"/>
                </a:lnTo>
                <a:lnTo>
                  <a:pt x="0" y="368807"/>
                </a:lnTo>
                <a:lnTo>
                  <a:pt x="5375148" y="368807"/>
                </a:lnTo>
                <a:lnTo>
                  <a:pt x="5375148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70903" y="3215639"/>
            <a:ext cx="5375275" cy="370840"/>
          </a:xfrm>
          <a:custGeom>
            <a:avLst/>
            <a:gdLst/>
            <a:ahLst/>
            <a:cxnLst/>
            <a:rect l="l" t="t" r="r" b="b"/>
            <a:pathLst>
              <a:path w="5375275" h="370839">
                <a:moveTo>
                  <a:pt x="5375148" y="0"/>
                </a:moveTo>
                <a:lnTo>
                  <a:pt x="0" y="0"/>
                </a:lnTo>
                <a:lnTo>
                  <a:pt x="0" y="370332"/>
                </a:lnTo>
                <a:lnTo>
                  <a:pt x="5375148" y="370332"/>
                </a:lnTo>
                <a:lnTo>
                  <a:pt x="5375148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464553" y="1900173"/>
            <a:ext cx="1480820" cy="482600"/>
            <a:chOff x="6464553" y="1900173"/>
            <a:chExt cx="1480820" cy="482600"/>
          </a:xfrm>
        </p:grpSpPr>
        <p:sp>
          <p:nvSpPr>
            <p:cNvPr id="10" name="object 10"/>
            <p:cNvSpPr/>
            <p:nvPr/>
          </p:nvSpPr>
          <p:spPr>
            <a:xfrm>
              <a:off x="6470903" y="1906523"/>
              <a:ext cx="1468120" cy="469900"/>
            </a:xfrm>
            <a:custGeom>
              <a:avLst/>
              <a:gdLst/>
              <a:ahLst/>
              <a:cxnLst/>
              <a:rect l="l" t="t" r="r" b="b"/>
              <a:pathLst>
                <a:path w="1468120" h="469900">
                  <a:moveTo>
                    <a:pt x="1389379" y="0"/>
                  </a:moveTo>
                  <a:lnTo>
                    <a:pt x="78231" y="0"/>
                  </a:lnTo>
                  <a:lnTo>
                    <a:pt x="47791" y="6151"/>
                  </a:lnTo>
                  <a:lnTo>
                    <a:pt x="22923" y="22923"/>
                  </a:lnTo>
                  <a:lnTo>
                    <a:pt x="6151" y="47791"/>
                  </a:lnTo>
                  <a:lnTo>
                    <a:pt x="0" y="78231"/>
                  </a:lnTo>
                  <a:lnTo>
                    <a:pt x="0" y="391160"/>
                  </a:lnTo>
                  <a:lnTo>
                    <a:pt x="6151" y="421600"/>
                  </a:lnTo>
                  <a:lnTo>
                    <a:pt x="22923" y="446468"/>
                  </a:lnTo>
                  <a:lnTo>
                    <a:pt x="47791" y="463240"/>
                  </a:lnTo>
                  <a:lnTo>
                    <a:pt x="78231" y="469391"/>
                  </a:lnTo>
                  <a:lnTo>
                    <a:pt x="1389379" y="469391"/>
                  </a:lnTo>
                  <a:lnTo>
                    <a:pt x="1419820" y="463240"/>
                  </a:lnTo>
                  <a:lnTo>
                    <a:pt x="1444688" y="446468"/>
                  </a:lnTo>
                  <a:lnTo>
                    <a:pt x="1461460" y="421600"/>
                  </a:lnTo>
                  <a:lnTo>
                    <a:pt x="1467612" y="391160"/>
                  </a:lnTo>
                  <a:lnTo>
                    <a:pt x="1467612" y="78231"/>
                  </a:lnTo>
                  <a:lnTo>
                    <a:pt x="1461460" y="47791"/>
                  </a:lnTo>
                  <a:lnTo>
                    <a:pt x="1444688" y="22923"/>
                  </a:lnTo>
                  <a:lnTo>
                    <a:pt x="1419820" y="6151"/>
                  </a:lnTo>
                  <a:lnTo>
                    <a:pt x="13893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0903" y="1906523"/>
              <a:ext cx="1468120" cy="469900"/>
            </a:xfrm>
            <a:custGeom>
              <a:avLst/>
              <a:gdLst/>
              <a:ahLst/>
              <a:cxnLst/>
              <a:rect l="l" t="t" r="r" b="b"/>
              <a:pathLst>
                <a:path w="1468120" h="469900">
                  <a:moveTo>
                    <a:pt x="0" y="78231"/>
                  </a:moveTo>
                  <a:lnTo>
                    <a:pt x="6151" y="47791"/>
                  </a:lnTo>
                  <a:lnTo>
                    <a:pt x="22923" y="22923"/>
                  </a:lnTo>
                  <a:lnTo>
                    <a:pt x="47791" y="6151"/>
                  </a:lnTo>
                  <a:lnTo>
                    <a:pt x="78231" y="0"/>
                  </a:lnTo>
                  <a:lnTo>
                    <a:pt x="1389379" y="0"/>
                  </a:lnTo>
                  <a:lnTo>
                    <a:pt x="1419820" y="6151"/>
                  </a:lnTo>
                  <a:lnTo>
                    <a:pt x="1444688" y="22923"/>
                  </a:lnTo>
                  <a:lnTo>
                    <a:pt x="1461460" y="47791"/>
                  </a:lnTo>
                  <a:lnTo>
                    <a:pt x="1467612" y="78231"/>
                  </a:lnTo>
                  <a:lnTo>
                    <a:pt x="1467612" y="391160"/>
                  </a:lnTo>
                  <a:lnTo>
                    <a:pt x="1461460" y="421600"/>
                  </a:lnTo>
                  <a:lnTo>
                    <a:pt x="1444688" y="446468"/>
                  </a:lnTo>
                  <a:lnTo>
                    <a:pt x="1419820" y="463240"/>
                  </a:lnTo>
                  <a:lnTo>
                    <a:pt x="1389379" y="469391"/>
                  </a:lnTo>
                  <a:lnTo>
                    <a:pt x="78231" y="469391"/>
                  </a:lnTo>
                  <a:lnTo>
                    <a:pt x="47791" y="463240"/>
                  </a:lnTo>
                  <a:lnTo>
                    <a:pt x="22923" y="446468"/>
                  </a:lnTo>
                  <a:lnTo>
                    <a:pt x="6151" y="421600"/>
                  </a:lnTo>
                  <a:lnTo>
                    <a:pt x="0" y="391160"/>
                  </a:lnTo>
                  <a:lnTo>
                    <a:pt x="0" y="78231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30059" y="1929129"/>
            <a:ext cx="7505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Tipologia</a:t>
            </a:r>
            <a:r>
              <a:rPr sz="1200" spc="-2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itillium Web"/>
                <a:cs typeface="Titillium Web"/>
              </a:rPr>
              <a:t>di</a:t>
            </a:r>
            <a:endParaRPr sz="1200">
              <a:latin typeface="Titillium Web"/>
              <a:cs typeface="Titillium Web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9100" y="2112009"/>
            <a:ext cx="871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investimento</a:t>
            </a:r>
            <a:endParaRPr sz="1200">
              <a:latin typeface="Titillium Web"/>
              <a:cs typeface="Titillium Web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057133" y="1900173"/>
            <a:ext cx="3795395" cy="269240"/>
            <a:chOff x="8057133" y="1900173"/>
            <a:chExt cx="3795395" cy="269240"/>
          </a:xfrm>
        </p:grpSpPr>
        <p:sp>
          <p:nvSpPr>
            <p:cNvPr id="15" name="object 15"/>
            <p:cNvSpPr/>
            <p:nvPr/>
          </p:nvSpPr>
          <p:spPr>
            <a:xfrm>
              <a:off x="8063483" y="1906523"/>
              <a:ext cx="3782695" cy="256540"/>
            </a:xfrm>
            <a:custGeom>
              <a:avLst/>
              <a:gdLst/>
              <a:ahLst/>
              <a:cxnLst/>
              <a:rect l="l" t="t" r="r" b="b"/>
              <a:pathLst>
                <a:path w="3782695" h="256539">
                  <a:moveTo>
                    <a:pt x="3739896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1"/>
                  </a:lnTo>
                  <a:lnTo>
                    <a:pt x="3739896" y="256031"/>
                  </a:lnTo>
                  <a:lnTo>
                    <a:pt x="3756529" y="252686"/>
                  </a:lnTo>
                  <a:lnTo>
                    <a:pt x="3770090" y="243554"/>
                  </a:lnTo>
                  <a:lnTo>
                    <a:pt x="3779222" y="229993"/>
                  </a:lnTo>
                  <a:lnTo>
                    <a:pt x="3782568" y="213360"/>
                  </a:lnTo>
                  <a:lnTo>
                    <a:pt x="3782568" y="42672"/>
                  </a:lnTo>
                  <a:lnTo>
                    <a:pt x="3779222" y="26038"/>
                  </a:lnTo>
                  <a:lnTo>
                    <a:pt x="3770090" y="12477"/>
                  </a:lnTo>
                  <a:lnTo>
                    <a:pt x="3756529" y="3345"/>
                  </a:lnTo>
                  <a:lnTo>
                    <a:pt x="37398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63483" y="1906523"/>
              <a:ext cx="3782695" cy="256540"/>
            </a:xfrm>
            <a:custGeom>
              <a:avLst/>
              <a:gdLst/>
              <a:ahLst/>
              <a:cxnLst/>
              <a:rect l="l" t="t" r="r" b="b"/>
              <a:pathLst>
                <a:path w="3782695" h="256539">
                  <a:moveTo>
                    <a:pt x="0" y="42672"/>
                  </a:moveTo>
                  <a:lnTo>
                    <a:pt x="3345" y="26038"/>
                  </a:lnTo>
                  <a:lnTo>
                    <a:pt x="12477" y="12477"/>
                  </a:lnTo>
                  <a:lnTo>
                    <a:pt x="26038" y="3345"/>
                  </a:lnTo>
                  <a:lnTo>
                    <a:pt x="42672" y="0"/>
                  </a:lnTo>
                  <a:lnTo>
                    <a:pt x="3739896" y="0"/>
                  </a:lnTo>
                  <a:lnTo>
                    <a:pt x="3756529" y="3345"/>
                  </a:lnTo>
                  <a:lnTo>
                    <a:pt x="3770090" y="12477"/>
                  </a:lnTo>
                  <a:lnTo>
                    <a:pt x="3779222" y="26038"/>
                  </a:lnTo>
                  <a:lnTo>
                    <a:pt x="3782568" y="42672"/>
                  </a:lnTo>
                  <a:lnTo>
                    <a:pt x="3782568" y="213360"/>
                  </a:lnTo>
                  <a:lnTo>
                    <a:pt x="3779222" y="229993"/>
                  </a:lnTo>
                  <a:lnTo>
                    <a:pt x="3770090" y="243554"/>
                  </a:lnTo>
                  <a:lnTo>
                    <a:pt x="3756529" y="252686"/>
                  </a:lnTo>
                  <a:lnTo>
                    <a:pt x="3739896" y="256031"/>
                  </a:lnTo>
                  <a:lnTo>
                    <a:pt x="42672" y="256031"/>
                  </a:lnTo>
                  <a:lnTo>
                    <a:pt x="26038" y="252686"/>
                  </a:lnTo>
                  <a:lnTo>
                    <a:pt x="12477" y="243554"/>
                  </a:lnTo>
                  <a:lnTo>
                    <a:pt x="3345" y="229993"/>
                  </a:lnTo>
                  <a:lnTo>
                    <a:pt x="0" y="213360"/>
                  </a:lnTo>
                  <a:lnTo>
                    <a:pt x="0" y="42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082853" y="1913635"/>
            <a:ext cx="3743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Ammissibilità</a:t>
            </a:r>
            <a:r>
              <a:rPr sz="1200" spc="-4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per</a:t>
            </a:r>
            <a:r>
              <a:rPr sz="1200" spc="-25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dimensione</a:t>
            </a:r>
            <a:r>
              <a:rPr sz="1200" spc="-3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d’impresa</a:t>
            </a:r>
            <a:endParaRPr sz="1200">
              <a:latin typeface="Titillium Web"/>
              <a:cs typeface="Titillium We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13089" y="2183637"/>
            <a:ext cx="9696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Area</a:t>
            </a:r>
            <a:r>
              <a:rPr sz="1000" b="1" spc="1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Carta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aiuti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50" dirty="0">
                <a:latin typeface="Titillium Web"/>
                <a:cs typeface="Titillium Web"/>
              </a:rPr>
              <a:t>a</a:t>
            </a:r>
            <a:r>
              <a:rPr sz="1000" b="1" dirty="0">
                <a:latin typeface="Titillium Web"/>
                <a:cs typeface="Titillium Web"/>
              </a:rPr>
              <a:t> finalità</a:t>
            </a:r>
            <a:r>
              <a:rPr sz="1000" b="1" spc="7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regionale 107.3.c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662166" y="2895726"/>
            <a:ext cx="10864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Ampliamento</a:t>
            </a:r>
            <a:r>
              <a:rPr sz="1000" b="1" spc="2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della </a:t>
            </a:r>
            <a:r>
              <a:rPr sz="1000" b="1" dirty="0">
                <a:latin typeface="Titillium Web"/>
                <a:cs typeface="Titillium Web"/>
              </a:rPr>
              <a:t>capacità</a:t>
            </a:r>
            <a:r>
              <a:rPr sz="1000" b="1" spc="4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produttiva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04761" y="3218510"/>
            <a:ext cx="1214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Riconversione</a:t>
            </a:r>
            <a:r>
              <a:rPr sz="1000" b="1" spc="7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attività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55638" y="3325190"/>
            <a:ext cx="913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tillium Web"/>
                <a:cs typeface="Titillium Web"/>
              </a:rPr>
              <a:t>(diversificazione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04050" y="3432429"/>
            <a:ext cx="4165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tillium Web"/>
                <a:cs typeface="Titillium Web"/>
              </a:rPr>
              <a:t>ATECO)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423405" y="3602482"/>
            <a:ext cx="1845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Ristrutturazione</a:t>
            </a:r>
            <a:r>
              <a:rPr sz="1000" b="1" spc="6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unità</a:t>
            </a:r>
            <a:r>
              <a:rPr sz="1000" b="1" spc="4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produttiva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88938" y="3709161"/>
            <a:ext cx="1713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(cambiamento</a:t>
            </a:r>
            <a:r>
              <a:rPr sz="1000" b="1" spc="4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fondamentale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50" dirty="0">
                <a:latin typeface="Titillium Web"/>
                <a:cs typeface="Titillium Web"/>
              </a:rPr>
              <a:t>o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76390" y="3815841"/>
            <a:ext cx="1340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notevole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miglioramento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68693" y="3980434"/>
            <a:ext cx="13195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Acquisizione</a:t>
            </a:r>
            <a:r>
              <a:rPr sz="1000" b="1" spc="7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di</a:t>
            </a:r>
            <a:r>
              <a:rPr sz="1000" b="1" spc="20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un’unità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98590" y="4087114"/>
            <a:ext cx="1459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produttiva</a:t>
            </a:r>
            <a:r>
              <a:rPr sz="1000" b="1" spc="7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in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crisi</a:t>
            </a:r>
            <a:r>
              <a:rPr sz="1000" b="1" spc="60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(escluse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4602" y="4193794"/>
            <a:ext cx="12649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procedure</a:t>
            </a:r>
            <a:r>
              <a:rPr sz="1000" b="1" spc="4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concorsuali)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647810" y="3989908"/>
            <a:ext cx="1183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Tutte</a:t>
            </a:r>
            <a:r>
              <a:rPr sz="1000" spc="-35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le</a:t>
            </a:r>
            <a:r>
              <a:rPr sz="1000" spc="-40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dimensioni</a:t>
            </a:r>
            <a:r>
              <a:rPr sz="1000" spc="-20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se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551798" y="4097273"/>
            <a:ext cx="1373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nuova</a:t>
            </a:r>
            <a:r>
              <a:rPr sz="1000" spc="-45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attività</a:t>
            </a:r>
            <a:r>
              <a:rPr sz="1000" spc="-15" dirty="0">
                <a:latin typeface="Titillium Web"/>
                <a:cs typeface="Titillium Web"/>
              </a:rPr>
              <a:t> </a:t>
            </a:r>
            <a:r>
              <a:rPr sz="1000" spc="-10" dirty="0">
                <a:latin typeface="Titillium Web"/>
                <a:cs typeface="Titillium Web"/>
              </a:rPr>
              <a:t>economica,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27058" y="4203953"/>
            <a:ext cx="10229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altrimenti</a:t>
            </a:r>
            <a:r>
              <a:rPr sz="1000" spc="-25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35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70903" y="2648711"/>
            <a:ext cx="5375275" cy="256540"/>
          </a:xfrm>
          <a:prstGeom prst="rect">
            <a:avLst/>
          </a:prstGeom>
          <a:solidFill>
            <a:srgbClr val="4471C4">
              <a:alpha val="50195"/>
            </a:srgbClr>
          </a:solidFill>
        </p:spPr>
        <p:txBody>
          <a:bodyPr vert="horz" wrap="square" lIns="0" tIns="29209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229"/>
              </a:spcBef>
              <a:tabLst>
                <a:tab pos="2218055" algn="l"/>
                <a:tab pos="4183379" algn="l"/>
              </a:tabLst>
            </a:pPr>
            <a:r>
              <a:rPr sz="1500" b="1" baseline="5555" dirty="0">
                <a:latin typeface="Titillium Web"/>
                <a:cs typeface="Titillium Web"/>
              </a:rPr>
              <a:t>Nuova</a:t>
            </a:r>
            <a:r>
              <a:rPr sz="1500" b="1" spc="22" baseline="5555" dirty="0">
                <a:latin typeface="Titillium Web"/>
                <a:cs typeface="Titillium Web"/>
              </a:rPr>
              <a:t> </a:t>
            </a:r>
            <a:r>
              <a:rPr sz="1500" b="1" baseline="5555" dirty="0">
                <a:latin typeface="Titillium Web"/>
                <a:cs typeface="Titillium Web"/>
              </a:rPr>
              <a:t>unità</a:t>
            </a:r>
            <a:r>
              <a:rPr sz="1500" b="1" spc="22" baseline="5555" dirty="0">
                <a:latin typeface="Titillium Web"/>
                <a:cs typeface="Titillium Web"/>
              </a:rPr>
              <a:t> </a:t>
            </a:r>
            <a:r>
              <a:rPr sz="1500" b="1" spc="-15" baseline="5555" dirty="0">
                <a:latin typeface="Titillium Web"/>
                <a:cs typeface="Titillium Web"/>
              </a:rPr>
              <a:t>produttiva</a:t>
            </a:r>
            <a:r>
              <a:rPr sz="1500" b="1" baseline="5555" dirty="0">
                <a:latin typeface="Titillium Web"/>
                <a:cs typeface="Titillium Web"/>
              </a:rPr>
              <a:t>	</a:t>
            </a:r>
            <a:r>
              <a:rPr sz="1500" baseline="2777" dirty="0">
                <a:latin typeface="Titillium Web"/>
                <a:cs typeface="Titillium Web"/>
              </a:rPr>
              <a:t>Tutte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baseline="2777" dirty="0">
                <a:latin typeface="Titillium Web"/>
                <a:cs typeface="Titillium Web"/>
              </a:rPr>
              <a:t>le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spc="-15" baseline="2777" dirty="0">
                <a:latin typeface="Titillium Web"/>
                <a:cs typeface="Titillium Web"/>
              </a:rPr>
              <a:t>dimensioni</a:t>
            </a:r>
            <a:r>
              <a:rPr sz="1500" baseline="2777" dirty="0">
                <a:latin typeface="Titillium Web"/>
                <a:cs typeface="Titillium Web"/>
              </a:rPr>
              <a:t>	</a:t>
            </a: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25" dirty="0">
                <a:latin typeface="Titillium Web"/>
                <a:cs typeface="Titillium Web"/>
              </a:rPr>
              <a:t> 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749538" y="2956686"/>
            <a:ext cx="2389505" cy="516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95"/>
              </a:spcBef>
              <a:tabLst>
                <a:tab pos="1904364" algn="l"/>
              </a:tabLst>
            </a:pPr>
            <a:r>
              <a:rPr sz="1500" baseline="5555" dirty="0">
                <a:latin typeface="Titillium Web"/>
                <a:cs typeface="Titillium Web"/>
              </a:rPr>
              <a:t>Solo</a:t>
            </a:r>
            <a:r>
              <a:rPr sz="1500" spc="-37" baseline="5555" dirty="0">
                <a:latin typeface="Titillium Web"/>
                <a:cs typeface="Titillium Web"/>
              </a:rPr>
              <a:t> PMI</a:t>
            </a:r>
            <a:r>
              <a:rPr sz="1500" baseline="5555" dirty="0">
                <a:latin typeface="Titillium Web"/>
                <a:cs typeface="Titillium Web"/>
              </a:rPr>
              <a:t>	</a:t>
            </a: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25" dirty="0">
                <a:latin typeface="Titillium Web"/>
                <a:cs typeface="Titillium Web"/>
              </a:rPr>
              <a:t> PMI</a:t>
            </a:r>
            <a:endParaRPr sz="10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5"/>
              </a:spcBef>
              <a:tabLst>
                <a:tab pos="1886585" algn="l"/>
              </a:tabLst>
            </a:pPr>
            <a:r>
              <a:rPr sz="1500" baseline="2777" dirty="0">
                <a:latin typeface="Titillium Web"/>
                <a:cs typeface="Titillium Web"/>
              </a:rPr>
              <a:t>Tutte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baseline="2777" dirty="0">
                <a:latin typeface="Titillium Web"/>
                <a:cs typeface="Titillium Web"/>
              </a:rPr>
              <a:t>le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spc="-15" baseline="2777" dirty="0">
                <a:latin typeface="Titillium Web"/>
                <a:cs typeface="Titillium Web"/>
              </a:rPr>
              <a:t>dimensioni</a:t>
            </a:r>
            <a:r>
              <a:rPr sz="1500" baseline="2777" dirty="0">
                <a:latin typeface="Titillium Web"/>
                <a:cs typeface="Titillium Web"/>
              </a:rPr>
              <a:t>	</a:t>
            </a: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25" dirty="0">
                <a:latin typeface="Titillium Web"/>
                <a:cs typeface="Titillium Web"/>
              </a:rPr>
              <a:t> 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911590" y="3645534"/>
            <a:ext cx="497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25" dirty="0">
                <a:latin typeface="Titillium Web"/>
                <a:cs typeface="Titillium Web"/>
              </a:rPr>
              <a:t> 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641838" y="3668648"/>
            <a:ext cx="497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25" dirty="0">
                <a:latin typeface="Titillium Web"/>
                <a:cs typeface="Titillium Web"/>
              </a:rPr>
              <a:t> 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654538" y="4084396"/>
            <a:ext cx="4845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638156" y="5220715"/>
            <a:ext cx="564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Altre</a:t>
            </a:r>
            <a:r>
              <a:rPr sz="1000" b="1" spc="40" dirty="0">
                <a:latin typeface="Titillium Web"/>
                <a:cs typeface="Titillium Web"/>
              </a:rPr>
              <a:t> </a:t>
            </a:r>
            <a:r>
              <a:rPr sz="1000" b="1" spc="-20" dirty="0">
                <a:latin typeface="Titillium Web"/>
                <a:cs typeface="Titillium Web"/>
              </a:rPr>
              <a:t>aree</a:t>
            </a:r>
            <a:endParaRPr sz="1000">
              <a:latin typeface="Titillium Web"/>
              <a:cs typeface="Titillium Web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438646" y="4768341"/>
            <a:ext cx="1482090" cy="483870"/>
            <a:chOff x="6438646" y="4768341"/>
            <a:chExt cx="1482090" cy="483870"/>
          </a:xfrm>
        </p:grpSpPr>
        <p:sp>
          <p:nvSpPr>
            <p:cNvPr id="39" name="object 39"/>
            <p:cNvSpPr/>
            <p:nvPr/>
          </p:nvSpPr>
          <p:spPr>
            <a:xfrm>
              <a:off x="6444996" y="4774691"/>
              <a:ext cx="1469390" cy="471170"/>
            </a:xfrm>
            <a:custGeom>
              <a:avLst/>
              <a:gdLst/>
              <a:ahLst/>
              <a:cxnLst/>
              <a:rect l="l" t="t" r="r" b="b"/>
              <a:pathLst>
                <a:path w="1469390" h="471170">
                  <a:moveTo>
                    <a:pt x="1390650" y="0"/>
                  </a:moveTo>
                  <a:lnTo>
                    <a:pt x="78485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5"/>
                  </a:lnTo>
                  <a:lnTo>
                    <a:pt x="0" y="392429"/>
                  </a:lnTo>
                  <a:lnTo>
                    <a:pt x="6173" y="422963"/>
                  </a:lnTo>
                  <a:lnTo>
                    <a:pt x="23002" y="447913"/>
                  </a:lnTo>
                  <a:lnTo>
                    <a:pt x="47952" y="464742"/>
                  </a:lnTo>
                  <a:lnTo>
                    <a:pt x="78485" y="470915"/>
                  </a:lnTo>
                  <a:lnTo>
                    <a:pt x="1390650" y="470915"/>
                  </a:lnTo>
                  <a:lnTo>
                    <a:pt x="1421183" y="464742"/>
                  </a:lnTo>
                  <a:lnTo>
                    <a:pt x="1446133" y="447913"/>
                  </a:lnTo>
                  <a:lnTo>
                    <a:pt x="1462962" y="422963"/>
                  </a:lnTo>
                  <a:lnTo>
                    <a:pt x="1469135" y="392429"/>
                  </a:lnTo>
                  <a:lnTo>
                    <a:pt x="1469135" y="78485"/>
                  </a:lnTo>
                  <a:lnTo>
                    <a:pt x="1462962" y="47952"/>
                  </a:lnTo>
                  <a:lnTo>
                    <a:pt x="1446133" y="23002"/>
                  </a:lnTo>
                  <a:lnTo>
                    <a:pt x="1421183" y="6173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44996" y="4774691"/>
              <a:ext cx="1469390" cy="471170"/>
            </a:xfrm>
            <a:custGeom>
              <a:avLst/>
              <a:gdLst/>
              <a:ahLst/>
              <a:cxnLst/>
              <a:rect l="l" t="t" r="r" b="b"/>
              <a:pathLst>
                <a:path w="1469390" h="471170">
                  <a:moveTo>
                    <a:pt x="0" y="78485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5" y="0"/>
                  </a:lnTo>
                  <a:lnTo>
                    <a:pt x="1390650" y="0"/>
                  </a:lnTo>
                  <a:lnTo>
                    <a:pt x="1421183" y="6173"/>
                  </a:lnTo>
                  <a:lnTo>
                    <a:pt x="1446133" y="23002"/>
                  </a:lnTo>
                  <a:lnTo>
                    <a:pt x="1462962" y="47952"/>
                  </a:lnTo>
                  <a:lnTo>
                    <a:pt x="1469135" y="78485"/>
                  </a:lnTo>
                  <a:lnTo>
                    <a:pt x="1469135" y="392429"/>
                  </a:lnTo>
                  <a:lnTo>
                    <a:pt x="1462962" y="422963"/>
                  </a:lnTo>
                  <a:lnTo>
                    <a:pt x="1446133" y="447913"/>
                  </a:lnTo>
                  <a:lnTo>
                    <a:pt x="1421183" y="464742"/>
                  </a:lnTo>
                  <a:lnTo>
                    <a:pt x="1390650" y="470915"/>
                  </a:lnTo>
                  <a:lnTo>
                    <a:pt x="78485" y="470915"/>
                  </a:lnTo>
                  <a:lnTo>
                    <a:pt x="47952" y="464742"/>
                  </a:lnTo>
                  <a:lnTo>
                    <a:pt x="23002" y="447913"/>
                  </a:lnTo>
                  <a:lnTo>
                    <a:pt x="6173" y="422963"/>
                  </a:lnTo>
                  <a:lnTo>
                    <a:pt x="0" y="392429"/>
                  </a:lnTo>
                  <a:lnTo>
                    <a:pt x="0" y="7848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784593" y="4799203"/>
            <a:ext cx="790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Dimensione</a:t>
            </a:r>
            <a:endParaRPr sz="1200">
              <a:latin typeface="Titillium Web"/>
              <a:cs typeface="Titillium Web"/>
            </a:endParaRPr>
          </a:p>
          <a:p>
            <a:pPr marL="78105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d’impresa</a:t>
            </a:r>
            <a:endParaRPr sz="1200">
              <a:latin typeface="Titillium Web"/>
              <a:cs typeface="Titillium Web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031226" y="4768341"/>
            <a:ext cx="3795395" cy="270510"/>
            <a:chOff x="8031226" y="4768341"/>
            <a:chExt cx="3795395" cy="270510"/>
          </a:xfrm>
        </p:grpSpPr>
        <p:sp>
          <p:nvSpPr>
            <p:cNvPr id="43" name="object 43"/>
            <p:cNvSpPr/>
            <p:nvPr/>
          </p:nvSpPr>
          <p:spPr>
            <a:xfrm>
              <a:off x="8037576" y="4774691"/>
              <a:ext cx="3782695" cy="257810"/>
            </a:xfrm>
            <a:custGeom>
              <a:avLst/>
              <a:gdLst/>
              <a:ahLst/>
              <a:cxnLst/>
              <a:rect l="l" t="t" r="r" b="b"/>
              <a:pathLst>
                <a:path w="3782695" h="257810">
                  <a:moveTo>
                    <a:pt x="3739642" y="0"/>
                  </a:moveTo>
                  <a:lnTo>
                    <a:pt x="42925" y="0"/>
                  </a:lnTo>
                  <a:lnTo>
                    <a:pt x="26199" y="3367"/>
                  </a:lnTo>
                  <a:lnTo>
                    <a:pt x="12557" y="12557"/>
                  </a:lnTo>
                  <a:lnTo>
                    <a:pt x="3367" y="26199"/>
                  </a:lnTo>
                  <a:lnTo>
                    <a:pt x="0" y="42925"/>
                  </a:lnTo>
                  <a:lnTo>
                    <a:pt x="0" y="214629"/>
                  </a:lnTo>
                  <a:lnTo>
                    <a:pt x="3367" y="231356"/>
                  </a:lnTo>
                  <a:lnTo>
                    <a:pt x="12557" y="244998"/>
                  </a:lnTo>
                  <a:lnTo>
                    <a:pt x="26199" y="254188"/>
                  </a:lnTo>
                  <a:lnTo>
                    <a:pt x="42925" y="257555"/>
                  </a:lnTo>
                  <a:lnTo>
                    <a:pt x="3739642" y="257555"/>
                  </a:lnTo>
                  <a:lnTo>
                    <a:pt x="3756368" y="254188"/>
                  </a:lnTo>
                  <a:lnTo>
                    <a:pt x="3770010" y="244998"/>
                  </a:lnTo>
                  <a:lnTo>
                    <a:pt x="3779200" y="231356"/>
                  </a:lnTo>
                  <a:lnTo>
                    <a:pt x="3782568" y="214629"/>
                  </a:lnTo>
                  <a:lnTo>
                    <a:pt x="3782568" y="42925"/>
                  </a:lnTo>
                  <a:lnTo>
                    <a:pt x="3779200" y="26199"/>
                  </a:lnTo>
                  <a:lnTo>
                    <a:pt x="3770010" y="12557"/>
                  </a:lnTo>
                  <a:lnTo>
                    <a:pt x="3756368" y="3367"/>
                  </a:lnTo>
                  <a:lnTo>
                    <a:pt x="37396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37576" y="4774691"/>
              <a:ext cx="3782695" cy="257810"/>
            </a:xfrm>
            <a:custGeom>
              <a:avLst/>
              <a:gdLst/>
              <a:ahLst/>
              <a:cxnLst/>
              <a:rect l="l" t="t" r="r" b="b"/>
              <a:pathLst>
                <a:path w="3782695" h="257810">
                  <a:moveTo>
                    <a:pt x="0" y="42925"/>
                  </a:moveTo>
                  <a:lnTo>
                    <a:pt x="3367" y="26199"/>
                  </a:lnTo>
                  <a:lnTo>
                    <a:pt x="12557" y="12557"/>
                  </a:lnTo>
                  <a:lnTo>
                    <a:pt x="26199" y="3367"/>
                  </a:lnTo>
                  <a:lnTo>
                    <a:pt x="42925" y="0"/>
                  </a:lnTo>
                  <a:lnTo>
                    <a:pt x="3739642" y="0"/>
                  </a:lnTo>
                  <a:lnTo>
                    <a:pt x="3756368" y="3367"/>
                  </a:lnTo>
                  <a:lnTo>
                    <a:pt x="3770010" y="12557"/>
                  </a:lnTo>
                  <a:lnTo>
                    <a:pt x="3779200" y="26199"/>
                  </a:lnTo>
                  <a:lnTo>
                    <a:pt x="3782568" y="42925"/>
                  </a:lnTo>
                  <a:lnTo>
                    <a:pt x="3782568" y="214629"/>
                  </a:lnTo>
                  <a:lnTo>
                    <a:pt x="3779200" y="231356"/>
                  </a:lnTo>
                  <a:lnTo>
                    <a:pt x="3770010" y="244998"/>
                  </a:lnTo>
                  <a:lnTo>
                    <a:pt x="3756368" y="254188"/>
                  </a:lnTo>
                  <a:lnTo>
                    <a:pt x="3739642" y="257555"/>
                  </a:lnTo>
                  <a:lnTo>
                    <a:pt x="42925" y="257555"/>
                  </a:lnTo>
                  <a:lnTo>
                    <a:pt x="26199" y="254188"/>
                  </a:lnTo>
                  <a:lnTo>
                    <a:pt x="12557" y="244998"/>
                  </a:lnTo>
                  <a:lnTo>
                    <a:pt x="3367" y="231356"/>
                  </a:lnTo>
                  <a:lnTo>
                    <a:pt x="0" y="214629"/>
                  </a:lnTo>
                  <a:lnTo>
                    <a:pt x="0" y="42925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8057026" y="4783277"/>
            <a:ext cx="37439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819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Investimento</a:t>
            </a:r>
            <a:r>
              <a:rPr sz="1200" spc="-25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industriale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 turistico</a:t>
            </a:r>
            <a:endParaRPr sz="1200">
              <a:latin typeface="Titillium Web"/>
              <a:cs typeface="Titillium Web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77276" y="5106415"/>
            <a:ext cx="9696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Area</a:t>
            </a:r>
            <a:r>
              <a:rPr sz="1000" b="1" spc="1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Carta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aiuti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50" dirty="0">
                <a:latin typeface="Titillium Web"/>
                <a:cs typeface="Titillium Web"/>
              </a:rPr>
              <a:t>a</a:t>
            </a:r>
            <a:r>
              <a:rPr sz="1000" b="1" dirty="0">
                <a:latin typeface="Titillium Web"/>
                <a:cs typeface="Titillium Web"/>
              </a:rPr>
              <a:t> finalità</a:t>
            </a:r>
            <a:r>
              <a:rPr sz="1000" b="1" spc="7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regionale 107.3.c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519029" y="5106415"/>
            <a:ext cx="1228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Agevolazioni</a:t>
            </a:r>
            <a:r>
              <a:rPr sz="1000" b="1" spc="70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richieste </a:t>
            </a:r>
            <a:r>
              <a:rPr sz="1000" b="1" dirty="0">
                <a:latin typeface="Titillium Web"/>
                <a:cs typeface="Titillium Web"/>
              </a:rPr>
              <a:t>ai</a:t>
            </a:r>
            <a:r>
              <a:rPr sz="1000" b="1" spc="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sensi</a:t>
            </a:r>
            <a:r>
              <a:rPr sz="1000" b="1" spc="3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Sezione</a:t>
            </a:r>
            <a:r>
              <a:rPr sz="1000" b="1" spc="35" dirty="0">
                <a:latin typeface="Titillium Web"/>
                <a:cs typeface="Titillium Web"/>
              </a:rPr>
              <a:t> </a:t>
            </a:r>
            <a:r>
              <a:rPr sz="1000" b="1" spc="-20" dirty="0">
                <a:latin typeface="Titillium Web"/>
                <a:cs typeface="Titillium Web"/>
              </a:rPr>
              <a:t>3.13</a:t>
            </a:r>
            <a:r>
              <a:rPr sz="1000" b="1" spc="500" dirty="0">
                <a:latin typeface="Titillium Web"/>
                <a:cs typeface="Titillium Web"/>
              </a:rPr>
              <a:t> </a:t>
            </a:r>
            <a:r>
              <a:rPr sz="1000" b="1" spc="-25" dirty="0">
                <a:latin typeface="Titillium Web"/>
                <a:cs typeface="Titillium Web"/>
              </a:rPr>
              <a:t>TF</a:t>
            </a:r>
            <a:endParaRPr sz="1000">
              <a:latin typeface="Titillium Web"/>
              <a:cs typeface="Titillium Web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Titillium Web"/>
                <a:cs typeface="Titillium Web"/>
              </a:rPr>
              <a:t>(max</a:t>
            </a:r>
            <a:r>
              <a:rPr sz="1000" b="1" spc="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10</a:t>
            </a:r>
            <a:r>
              <a:rPr sz="1000" b="1" spc="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milioni)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44996" y="5686044"/>
            <a:ext cx="5375275" cy="370840"/>
          </a:xfrm>
          <a:prstGeom prst="rect">
            <a:avLst/>
          </a:prstGeom>
          <a:solidFill>
            <a:srgbClr val="4471C4">
              <a:alpha val="50195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546735">
              <a:lnSpc>
                <a:spcPct val="100000"/>
              </a:lnSpc>
              <a:spcBef>
                <a:spcPts val="720"/>
              </a:spcBef>
              <a:tabLst>
                <a:tab pos="2084070" algn="l"/>
                <a:tab pos="3331845" algn="l"/>
                <a:tab pos="4523740" algn="l"/>
              </a:tabLst>
            </a:pPr>
            <a:r>
              <a:rPr sz="1650" b="1" spc="-15" baseline="5050" dirty="0">
                <a:latin typeface="Titillium Web"/>
                <a:cs typeface="Titillium Web"/>
              </a:rPr>
              <a:t>Piccola</a:t>
            </a:r>
            <a:r>
              <a:rPr sz="1650" b="1" baseline="5050" dirty="0">
                <a:latin typeface="Titillium Web"/>
                <a:cs typeface="Titillium Web"/>
              </a:rPr>
              <a:t>	</a:t>
            </a:r>
            <a:r>
              <a:rPr sz="1650" spc="-37" baseline="2525" dirty="0">
                <a:latin typeface="Titillium Web"/>
                <a:cs typeface="Titillium Web"/>
              </a:rPr>
              <a:t>35%</a:t>
            </a:r>
            <a:r>
              <a:rPr sz="1650" baseline="2525" dirty="0">
                <a:latin typeface="Titillium Web"/>
                <a:cs typeface="Titillium Web"/>
              </a:rPr>
              <a:t>	</a:t>
            </a:r>
            <a:r>
              <a:rPr sz="1650" spc="-37" baseline="2525" dirty="0">
                <a:latin typeface="Titillium Web"/>
                <a:cs typeface="Titillium Web"/>
              </a:rPr>
              <a:t>20%</a:t>
            </a:r>
            <a:r>
              <a:rPr sz="1650" baseline="2525" dirty="0">
                <a:latin typeface="Titillium Web"/>
                <a:cs typeface="Titillium Web"/>
              </a:rPr>
              <a:t>	</a:t>
            </a:r>
            <a:r>
              <a:rPr sz="1100" spc="-25" dirty="0">
                <a:latin typeface="Titillium Web"/>
                <a:cs typeface="Titillium Web"/>
              </a:rPr>
              <a:t>35%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470903" y="6489191"/>
            <a:ext cx="5375275" cy="368935"/>
          </a:xfrm>
          <a:custGeom>
            <a:avLst/>
            <a:gdLst/>
            <a:ahLst/>
            <a:cxnLst/>
            <a:rect l="l" t="t" r="r" b="b"/>
            <a:pathLst>
              <a:path w="5375275" h="368934">
                <a:moveTo>
                  <a:pt x="5375148" y="0"/>
                </a:moveTo>
                <a:lnTo>
                  <a:pt x="0" y="0"/>
                </a:lnTo>
                <a:lnTo>
                  <a:pt x="0" y="368808"/>
                </a:lnTo>
                <a:lnTo>
                  <a:pt x="5375148" y="368808"/>
                </a:lnTo>
                <a:lnTo>
                  <a:pt x="5375148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00113" y="6171387"/>
            <a:ext cx="4245610" cy="589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5"/>
              </a:spcBef>
              <a:tabLst>
                <a:tab pos="1529080" algn="l"/>
                <a:tab pos="2776855" algn="l"/>
                <a:tab pos="3968750" algn="l"/>
              </a:tabLst>
            </a:pPr>
            <a:r>
              <a:rPr sz="1650" b="1" spc="-15" baseline="5050" dirty="0">
                <a:latin typeface="Titillium Web"/>
                <a:cs typeface="Titillium Web"/>
              </a:rPr>
              <a:t>Media</a:t>
            </a:r>
            <a:r>
              <a:rPr sz="1650" b="1" baseline="5050" dirty="0">
                <a:latin typeface="Titillium Web"/>
                <a:cs typeface="Titillium Web"/>
              </a:rPr>
              <a:t>	</a:t>
            </a:r>
            <a:r>
              <a:rPr sz="1650" spc="-37" baseline="2525" dirty="0">
                <a:latin typeface="Titillium Web"/>
                <a:cs typeface="Titillium Web"/>
              </a:rPr>
              <a:t>25%</a:t>
            </a:r>
            <a:r>
              <a:rPr sz="1650" baseline="2525" dirty="0">
                <a:latin typeface="Titillium Web"/>
                <a:cs typeface="Titillium Web"/>
              </a:rPr>
              <a:t>	</a:t>
            </a:r>
            <a:r>
              <a:rPr sz="1650" spc="-37" baseline="2525" dirty="0">
                <a:latin typeface="Titillium Web"/>
                <a:cs typeface="Titillium Web"/>
              </a:rPr>
              <a:t>10%</a:t>
            </a:r>
            <a:r>
              <a:rPr sz="1650" baseline="2525" dirty="0">
                <a:latin typeface="Titillium Web"/>
                <a:cs typeface="Titillium Web"/>
              </a:rPr>
              <a:t>	</a:t>
            </a:r>
            <a:r>
              <a:rPr sz="1100" spc="-25" dirty="0">
                <a:latin typeface="Titillium Web"/>
                <a:cs typeface="Titillium Web"/>
              </a:rPr>
              <a:t>20%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tabLst>
                <a:tab pos="1554480" algn="l"/>
                <a:tab pos="2891155" algn="l"/>
                <a:tab pos="3994785" algn="l"/>
              </a:tabLst>
            </a:pPr>
            <a:r>
              <a:rPr sz="1650" b="1" spc="-15" baseline="5050" dirty="0">
                <a:latin typeface="Titillium Web"/>
                <a:cs typeface="Titillium Web"/>
              </a:rPr>
              <a:t>Grande</a:t>
            </a:r>
            <a:r>
              <a:rPr sz="1650" b="1" baseline="5050" dirty="0">
                <a:latin typeface="Titillium Web"/>
                <a:cs typeface="Titillium Web"/>
              </a:rPr>
              <a:t>	</a:t>
            </a:r>
            <a:r>
              <a:rPr sz="1650" spc="-37" baseline="2525" dirty="0">
                <a:latin typeface="Titillium Web"/>
                <a:cs typeface="Titillium Web"/>
              </a:rPr>
              <a:t>15%</a:t>
            </a:r>
            <a:r>
              <a:rPr sz="1650" baseline="2525" dirty="0">
                <a:latin typeface="Titillium Web"/>
                <a:cs typeface="Titillium Web"/>
              </a:rPr>
              <a:t>	</a:t>
            </a:r>
            <a:r>
              <a:rPr sz="1650" spc="-75" baseline="2525" dirty="0">
                <a:latin typeface="Titillium Web"/>
                <a:cs typeface="Titillium Web"/>
              </a:rPr>
              <a:t>-</a:t>
            </a:r>
            <a:r>
              <a:rPr sz="1650" baseline="2525" dirty="0">
                <a:latin typeface="Titillium Web"/>
                <a:cs typeface="Titillium Web"/>
              </a:rPr>
              <a:t>	</a:t>
            </a:r>
            <a:r>
              <a:rPr sz="1100" spc="-25" dirty="0">
                <a:latin typeface="Titillium Web"/>
                <a:cs typeface="Titillium Web"/>
              </a:rPr>
              <a:t>15%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64128" y="5798007"/>
            <a:ext cx="2880995" cy="932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informatici,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brevetti,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licenze,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ecc.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consulenze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(4%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solo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PMI)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connesse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 progetti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R&amp;S</a:t>
            </a:r>
            <a:endParaRPr sz="1100">
              <a:latin typeface="Titillium Web"/>
              <a:cs typeface="Titillium Web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generali</a:t>
            </a:r>
            <a:endParaRPr sz="1100">
              <a:latin typeface="Titillium Web"/>
              <a:cs typeface="Titillium Web"/>
            </a:endParaRPr>
          </a:p>
          <a:p>
            <a:pPr marL="1351280">
              <a:lnSpc>
                <a:spcPct val="100000"/>
              </a:lnSpc>
              <a:spcBef>
                <a:spcPts val="895"/>
              </a:spcBef>
            </a:pP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sz="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r>
              <a:rPr sz="800" spc="37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P</a:t>
            </a:r>
            <a:r>
              <a:rPr sz="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N</a:t>
            </a:r>
            <a:r>
              <a:rPr sz="80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80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800" spc="36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8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r>
              <a:rPr sz="800" spc="1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M</a:t>
            </a:r>
            <a:r>
              <a:rPr sz="800" spc="2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I</a:t>
            </a:r>
            <a:r>
              <a:rPr sz="800" spc="36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sz="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0</a:t>
            </a:r>
            <a:r>
              <a:rPr sz="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0</a:t>
            </a:r>
            <a:r>
              <a:rPr sz="800" spc="2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9</a:t>
            </a:r>
            <a:r>
              <a:rPr sz="800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800" spc="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800" spc="-50" dirty="0">
                <a:solidFill>
                  <a:srgbClr val="44536A"/>
                </a:solidFill>
                <a:latin typeface="Calibri"/>
                <a:cs typeface="Calibri"/>
              </a:rPr>
              <a:t>2</a:t>
            </a:r>
            <a:r>
              <a:rPr sz="800" spc="50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590403" y="2303525"/>
            <a:ext cx="564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Altre</a:t>
            </a:r>
            <a:r>
              <a:rPr sz="1000" b="1" spc="40" dirty="0">
                <a:latin typeface="Titillium Web"/>
                <a:cs typeface="Titillium Web"/>
              </a:rPr>
              <a:t> </a:t>
            </a:r>
            <a:r>
              <a:rPr sz="1000" b="1" spc="-20" dirty="0">
                <a:latin typeface="Titillium Web"/>
                <a:cs typeface="Titillium Web"/>
              </a:rPr>
              <a:t>aree</a:t>
            </a:r>
            <a:endParaRPr sz="1000">
              <a:latin typeface="Titillium Web"/>
              <a:cs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5" dirty="0"/>
              <a:t> </a:t>
            </a:r>
            <a:r>
              <a:rPr spc="-10" dirty="0"/>
              <a:t>APPENNINO</a:t>
            </a:r>
          </a:p>
          <a:p>
            <a:pPr marL="12065" marR="5080" indent="-190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 n. 21</a:t>
            </a:r>
            <a:r>
              <a:rPr b="0" spc="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27.05.2022</a:t>
            </a:r>
            <a:r>
              <a:rPr b="0" spc="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e n. 31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30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</a:t>
            </a:r>
            <a:r>
              <a:rPr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100 Milioni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euro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046" y="1594865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F0C92"/>
                </a:solidFill>
                <a:latin typeface="Titillium Web"/>
                <a:cs typeface="Titillium Web"/>
              </a:rPr>
              <a:t>B1.2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890" y="2335148"/>
            <a:ext cx="5015230" cy="40976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FINALITA’</a:t>
            </a:r>
            <a:r>
              <a:rPr sz="1300" b="1" spc="6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DELL’INTERVENTO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Realizzare</a:t>
            </a:r>
            <a:r>
              <a:rPr sz="1100" spc="19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20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unitari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composti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uno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più</a:t>
            </a:r>
            <a:r>
              <a:rPr sz="1100" spc="195" dirty="0">
                <a:latin typeface="Titillium Web"/>
                <a:cs typeface="Titillium Web"/>
              </a:rPr>
              <a:t>  </a:t>
            </a:r>
            <a:r>
              <a:rPr sz="1100" spc="-10" dirty="0">
                <a:latin typeface="Titillium Web"/>
                <a:cs typeface="Titillium Web"/>
              </a:rPr>
              <a:t>progetti </a:t>
            </a:r>
            <a:r>
              <a:rPr sz="1100" dirty="0">
                <a:latin typeface="Titillium Web"/>
                <a:cs typeface="Titillium Web"/>
              </a:rPr>
              <a:t>d’investimento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strettamente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connessi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tra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loro,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eventualmente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associati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progetti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R&amp;S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130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DIMENSIONE</a:t>
            </a:r>
            <a:r>
              <a:rPr sz="1300" b="1" spc="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PROGETTUALE</a:t>
            </a:r>
            <a:endParaRPr sz="13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Sottomisura</a:t>
            </a:r>
            <a:r>
              <a:rPr sz="1300" b="1" spc="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B1.2</a:t>
            </a:r>
            <a:r>
              <a:rPr sz="1300" b="1" spc="2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Sostenere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media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dimensione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carattere</a:t>
            </a:r>
            <a:endParaRPr sz="1100">
              <a:latin typeface="Titillium Web"/>
              <a:cs typeface="Titillium Web"/>
            </a:endParaRPr>
          </a:p>
          <a:p>
            <a:pPr marL="12700" marR="460375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produttivo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tipo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industriale,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turistico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10" dirty="0">
                <a:latin typeface="Titillium Web"/>
                <a:cs typeface="Titillium Web"/>
              </a:rPr>
              <a:t> trasformazione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prodotti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agricoli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e/o </a:t>
            </a:r>
            <a:r>
              <a:rPr sz="1100" dirty="0">
                <a:latin typeface="Titillium Web"/>
                <a:cs typeface="Titillium Web"/>
              </a:rPr>
              <a:t>ambientale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 </a:t>
            </a:r>
            <a:r>
              <a:rPr sz="1100" b="1" dirty="0">
                <a:latin typeface="Titillium Web"/>
                <a:cs typeface="Titillium Web"/>
              </a:rPr>
              <a:t>Da 1,5</a:t>
            </a:r>
            <a:r>
              <a:rPr sz="1100" b="1" spc="-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20</a:t>
            </a:r>
            <a:r>
              <a:rPr sz="1100" b="1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milioni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-15" dirty="0">
                <a:latin typeface="Titillium Web"/>
                <a:cs typeface="Titillium Web"/>
              </a:rPr>
              <a:t> </a:t>
            </a:r>
            <a:r>
              <a:rPr sz="1100" b="1" spc="-20" dirty="0">
                <a:latin typeface="Titillium Web"/>
                <a:cs typeface="Titillium Web"/>
              </a:rPr>
              <a:t>euro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ts val="154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Sottomisura</a:t>
            </a:r>
            <a:r>
              <a:rPr sz="1300" b="1" spc="4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B3.3</a:t>
            </a:r>
            <a:r>
              <a:rPr sz="1300" b="1" spc="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Sostenere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investimenti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gestione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delle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macerie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ed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 materiali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risultanti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dall’attività</a:t>
            </a:r>
            <a:r>
              <a:rPr sz="1100" dirty="0">
                <a:latin typeface="Titillium Web"/>
                <a:cs typeface="Titillium Web"/>
              </a:rPr>
              <a:t> 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ricostruzione,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carattere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produttivo,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tipo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industriale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e/o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ambientale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Da</a:t>
            </a:r>
            <a:r>
              <a:rPr sz="1100" b="1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1</a:t>
            </a:r>
            <a:r>
              <a:rPr sz="1100" b="1" spc="-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 3</a:t>
            </a:r>
            <a:r>
              <a:rPr sz="1100" b="1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milioni</a:t>
            </a:r>
            <a:r>
              <a:rPr sz="1100" b="1" spc="-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-10" dirty="0">
                <a:latin typeface="Titillium Web"/>
                <a:cs typeface="Titillium Web"/>
              </a:rPr>
              <a:t> </a:t>
            </a:r>
            <a:r>
              <a:rPr sz="1100" b="1" spc="-20" dirty="0">
                <a:latin typeface="Titillium Web"/>
                <a:cs typeface="Titillium Web"/>
              </a:rPr>
              <a:t>euro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BENEFICIARI</a:t>
            </a:r>
            <a:endParaRPr sz="13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Impresa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singola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più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mediante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strumento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rete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impresa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INIZIATIVE</a:t>
            </a:r>
            <a:r>
              <a:rPr sz="1300" b="1" spc="8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FINANZIABILI</a:t>
            </a:r>
            <a:endParaRPr sz="13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Investimenti</a:t>
            </a:r>
            <a:r>
              <a:rPr sz="1300" b="1" spc="7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di</a:t>
            </a:r>
            <a:r>
              <a:rPr sz="1300" b="1" spc="3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natura</a:t>
            </a:r>
            <a:r>
              <a:rPr sz="1300" b="1" spc="7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produttiva</a:t>
            </a:r>
            <a:endParaRPr sz="13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41300" algn="l"/>
              </a:tabLst>
            </a:pPr>
            <a:r>
              <a:rPr sz="1100" spc="-10" dirty="0">
                <a:latin typeface="Titillium Web"/>
                <a:cs typeface="Titillium Web"/>
              </a:rPr>
              <a:t>Realizzandone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nuove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unità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produttive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Ampliamenti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unità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produttive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esistenti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10" dirty="0">
                <a:latin typeface="Titillium Web"/>
                <a:cs typeface="Titillium Web"/>
              </a:rPr>
              <a:t>Riqualificazione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unità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produttive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esistenti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mediante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diversificazione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100" spc="-10" dirty="0">
                <a:latin typeface="Titillium Web"/>
                <a:cs typeface="Titillium Web"/>
              </a:rPr>
              <a:t>Ristrutturazioni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unità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produttive </a:t>
            </a:r>
            <a:r>
              <a:rPr sz="1100" spc="-10" dirty="0">
                <a:latin typeface="Titillium Web"/>
                <a:cs typeface="Titillium Web"/>
              </a:rPr>
              <a:t>esistenti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33846" y="2347341"/>
            <a:ext cx="4948555" cy="2863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Investimenti</a:t>
            </a:r>
            <a:r>
              <a:rPr sz="1300" b="1" spc="7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di</a:t>
            </a:r>
            <a:r>
              <a:rPr sz="1300" b="1" spc="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natura</a:t>
            </a:r>
            <a:r>
              <a:rPr sz="1300" b="1" spc="7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ambientale</a:t>
            </a:r>
            <a:endParaRPr sz="13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Art.36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Innalzare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livello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tutela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ambientale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Art.37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Adeguamento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anticipato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nuove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norme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dell’UE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Art.38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Ottenere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maggiore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efficienza energetica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Art.40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Cogenerazione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ad alto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rendimento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Art.41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Produzione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energia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fonti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rinnovabili,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Art.45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Risanamento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siti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contaminati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Art.47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 </a:t>
            </a:r>
            <a:r>
              <a:rPr sz="1100" spc="-10" dirty="0">
                <a:latin typeface="Titillium Web"/>
                <a:cs typeface="Titillium Web"/>
              </a:rPr>
              <a:t>Riciclaggio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 il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riutilizzo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-10" dirty="0">
                <a:latin typeface="Titillium Web"/>
                <a:cs typeface="Titillium Web"/>
              </a:rPr>
              <a:t> rifiuti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R&amp;S</a:t>
            </a:r>
            <a:r>
              <a:rPr sz="1300" b="1" spc="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(art.</a:t>
            </a:r>
            <a:r>
              <a:rPr sz="1300" b="1" spc="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25</a:t>
            </a:r>
            <a:r>
              <a:rPr sz="1300" b="1" spc="1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GBER)</a:t>
            </a:r>
            <a:r>
              <a:rPr sz="1300" b="1" spc="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con</a:t>
            </a:r>
            <a:r>
              <a:rPr sz="1300" b="1" spc="2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spese</a:t>
            </a:r>
            <a:r>
              <a:rPr sz="1300" b="1" spc="1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minime</a:t>
            </a:r>
            <a:r>
              <a:rPr sz="1300" b="1" spc="1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ammissibili</a:t>
            </a:r>
            <a:r>
              <a:rPr sz="1300" b="1" spc="1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pari</a:t>
            </a:r>
            <a:r>
              <a:rPr sz="1300" b="1" spc="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a</a:t>
            </a:r>
            <a:r>
              <a:rPr sz="1300" b="1" spc="1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€500.000</a:t>
            </a:r>
            <a:r>
              <a:rPr sz="1300" b="1" spc="3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25" dirty="0">
                <a:solidFill>
                  <a:srgbClr val="243B8A"/>
                </a:solidFill>
                <a:latin typeface="Titillium Web"/>
                <a:cs typeface="Titillium Web"/>
              </a:rPr>
              <a:t>se:</a:t>
            </a:r>
            <a:endParaRPr sz="13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B1.2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 </a:t>
            </a:r>
            <a:r>
              <a:rPr sz="1100" spc="-10" dirty="0">
                <a:latin typeface="Titillium Web"/>
                <a:cs typeface="Titillium Web"/>
              </a:rPr>
              <a:t>produttivi/ambientali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maggiori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4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milioni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B3.3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 </a:t>
            </a:r>
            <a:r>
              <a:rPr sz="1100" spc="-10" dirty="0">
                <a:latin typeface="Titillium Web"/>
                <a:cs typeface="Titillium Web"/>
              </a:rPr>
              <a:t>produttivi/ambientali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maggiori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1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milione</a:t>
            </a:r>
            <a:endParaRPr sz="11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10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SPESE</a:t>
            </a:r>
            <a:r>
              <a:rPr sz="1300" b="1" spc="-2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AGEVOLABILI</a:t>
            </a:r>
            <a:endParaRPr sz="13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Investimenti</a:t>
            </a:r>
            <a:r>
              <a:rPr sz="1300" b="1" spc="8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produttivi</a:t>
            </a:r>
            <a:endParaRPr sz="13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Suolo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aziendale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-20" dirty="0">
                <a:latin typeface="Titillium Web"/>
                <a:cs typeface="Titillium Web"/>
              </a:rPr>
              <a:t> 10%)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3846" y="5184394"/>
            <a:ext cx="29997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Opere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murarie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assimilate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(40%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-</a:t>
            </a:r>
            <a:r>
              <a:rPr sz="1100" spc="-10" dirty="0">
                <a:latin typeface="Titillium Web"/>
                <a:cs typeface="Titillium Web"/>
              </a:rPr>
              <a:t> 70%turistico)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Macchinari,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impianti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attrezzature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33846" y="5518200"/>
            <a:ext cx="133096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Tutela</a:t>
            </a:r>
            <a:r>
              <a:rPr sz="1300" b="1" spc="2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Ambientale</a:t>
            </a:r>
            <a:endParaRPr sz="1300">
              <a:latin typeface="Titillium Web"/>
              <a:cs typeface="Titillium Web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33846" y="6051600"/>
            <a:ext cx="1701164" cy="7289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25" dirty="0">
                <a:solidFill>
                  <a:srgbClr val="243B8A"/>
                </a:solidFill>
                <a:latin typeface="Titillium Web"/>
                <a:cs typeface="Titillium Web"/>
              </a:rPr>
              <a:t>R&amp;S</a:t>
            </a:r>
            <a:endParaRPr sz="13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spc="-10" dirty="0">
                <a:latin typeface="Titillium Web"/>
                <a:cs typeface="Titillium Web"/>
              </a:rPr>
              <a:t>Personale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Strumenti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attrezzature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Ricerca</a:t>
            </a:r>
            <a:r>
              <a:rPr sz="1100" spc="-6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contrattuale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3846" y="5717844"/>
            <a:ext cx="5609590" cy="8712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tillium Web"/>
                <a:cs typeface="Titillium Web"/>
              </a:rPr>
              <a:t>Costi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degli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supplementari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finalizzati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alle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tutela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ambientale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sulla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base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</a:t>
            </a:r>
            <a:r>
              <a:rPr sz="1100" dirty="0">
                <a:latin typeface="Titillium Web"/>
                <a:cs typeface="Titillium Web"/>
              </a:rPr>
              <a:t>quanto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previsto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dagli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art.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36-37-</a:t>
            </a:r>
            <a:r>
              <a:rPr sz="1100" spc="-10" dirty="0">
                <a:latin typeface="Titillium Web"/>
                <a:cs typeface="Titillium Web"/>
              </a:rPr>
              <a:t>38-40-41-45-</a:t>
            </a:r>
            <a:r>
              <a:rPr sz="1100" dirty="0">
                <a:latin typeface="Titillium Web"/>
                <a:cs typeface="Titillium Web"/>
              </a:rPr>
              <a:t>47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 </a:t>
            </a:r>
            <a:r>
              <a:rPr sz="1100" spc="-20" dirty="0">
                <a:latin typeface="Titillium Web"/>
                <a:cs typeface="Titillium Web"/>
              </a:rPr>
              <a:t>GBER</a:t>
            </a:r>
            <a:endParaRPr sz="1100">
              <a:latin typeface="Titillium Web"/>
              <a:cs typeface="Titillium Web"/>
            </a:endParaRPr>
          </a:p>
          <a:p>
            <a:pPr marL="3636010" indent="-229235">
              <a:lnSpc>
                <a:spcPct val="100000"/>
              </a:lnSpc>
              <a:spcBef>
                <a:spcPts val="1375"/>
              </a:spcBef>
              <a:buFont typeface="Arial"/>
              <a:buChar char="•"/>
              <a:tabLst>
                <a:tab pos="3636010" algn="l"/>
                <a:tab pos="3636645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generali</a:t>
            </a:r>
            <a:endParaRPr sz="1100">
              <a:latin typeface="Titillium Web"/>
              <a:cs typeface="Titillium Web"/>
            </a:endParaRPr>
          </a:p>
          <a:p>
            <a:pPr marL="3636010" indent="-229235">
              <a:lnSpc>
                <a:spcPct val="100000"/>
              </a:lnSpc>
              <a:buFont typeface="Arial"/>
              <a:buChar char="•"/>
              <a:tabLst>
                <a:tab pos="3636010" algn="l"/>
                <a:tab pos="3636645" algn="l"/>
              </a:tabLst>
            </a:pPr>
            <a:r>
              <a:rPr sz="1100" dirty="0">
                <a:latin typeface="Titillium Web"/>
                <a:cs typeface="Titillium Web"/>
              </a:rPr>
              <a:t>Materiali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consumo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3869" y="1474469"/>
            <a:ext cx="611505" cy="603885"/>
          </a:xfrm>
          <a:custGeom>
            <a:avLst/>
            <a:gdLst/>
            <a:ahLst/>
            <a:cxnLst/>
            <a:rect l="l" t="t" r="r" b="b"/>
            <a:pathLst>
              <a:path w="611505" h="603885">
                <a:moveTo>
                  <a:pt x="0" y="301751"/>
                </a:moveTo>
                <a:lnTo>
                  <a:pt x="3999" y="252813"/>
                </a:lnTo>
                <a:lnTo>
                  <a:pt x="15577" y="206386"/>
                </a:lnTo>
                <a:lnTo>
                  <a:pt x="34106" y="163092"/>
                </a:lnTo>
                <a:lnTo>
                  <a:pt x="58955" y="123553"/>
                </a:lnTo>
                <a:lnTo>
                  <a:pt x="89496" y="88392"/>
                </a:lnTo>
                <a:lnTo>
                  <a:pt x="125100" y="58228"/>
                </a:lnTo>
                <a:lnTo>
                  <a:pt x="165138" y="33686"/>
                </a:lnTo>
                <a:lnTo>
                  <a:pt x="208980" y="15386"/>
                </a:lnTo>
                <a:lnTo>
                  <a:pt x="255998" y="3950"/>
                </a:lnTo>
                <a:lnTo>
                  <a:pt x="305561" y="0"/>
                </a:lnTo>
                <a:lnTo>
                  <a:pt x="355125" y="3950"/>
                </a:lnTo>
                <a:lnTo>
                  <a:pt x="402143" y="15386"/>
                </a:lnTo>
                <a:lnTo>
                  <a:pt x="445985" y="33686"/>
                </a:lnTo>
                <a:lnTo>
                  <a:pt x="486023" y="58228"/>
                </a:lnTo>
                <a:lnTo>
                  <a:pt x="521627" y="88392"/>
                </a:lnTo>
                <a:lnTo>
                  <a:pt x="552168" y="123553"/>
                </a:lnTo>
                <a:lnTo>
                  <a:pt x="577017" y="163092"/>
                </a:lnTo>
                <a:lnTo>
                  <a:pt x="595546" y="206386"/>
                </a:lnTo>
                <a:lnTo>
                  <a:pt x="607124" y="252813"/>
                </a:lnTo>
                <a:lnTo>
                  <a:pt x="611124" y="301751"/>
                </a:lnTo>
                <a:lnTo>
                  <a:pt x="607124" y="350690"/>
                </a:lnTo>
                <a:lnTo>
                  <a:pt x="595546" y="397117"/>
                </a:lnTo>
                <a:lnTo>
                  <a:pt x="577017" y="440411"/>
                </a:lnTo>
                <a:lnTo>
                  <a:pt x="552168" y="479950"/>
                </a:lnTo>
                <a:lnTo>
                  <a:pt x="521627" y="515111"/>
                </a:lnTo>
                <a:lnTo>
                  <a:pt x="486023" y="545275"/>
                </a:lnTo>
                <a:lnTo>
                  <a:pt x="445985" y="569817"/>
                </a:lnTo>
                <a:lnTo>
                  <a:pt x="402143" y="588117"/>
                </a:lnTo>
                <a:lnTo>
                  <a:pt x="355125" y="599553"/>
                </a:lnTo>
                <a:lnTo>
                  <a:pt x="305561" y="603503"/>
                </a:lnTo>
                <a:lnTo>
                  <a:pt x="255998" y="599553"/>
                </a:lnTo>
                <a:lnTo>
                  <a:pt x="208980" y="588117"/>
                </a:lnTo>
                <a:lnTo>
                  <a:pt x="165138" y="569817"/>
                </a:lnTo>
                <a:lnTo>
                  <a:pt x="125100" y="545275"/>
                </a:lnTo>
                <a:lnTo>
                  <a:pt x="89496" y="515111"/>
                </a:lnTo>
                <a:lnTo>
                  <a:pt x="58955" y="479950"/>
                </a:lnTo>
                <a:lnTo>
                  <a:pt x="34106" y="440411"/>
                </a:lnTo>
                <a:lnTo>
                  <a:pt x="15577" y="397117"/>
                </a:lnTo>
                <a:lnTo>
                  <a:pt x="3999" y="350690"/>
                </a:lnTo>
                <a:lnTo>
                  <a:pt x="0" y="301751"/>
                </a:lnTo>
                <a:close/>
              </a:path>
            </a:pathLst>
          </a:custGeom>
          <a:ln w="28575">
            <a:solidFill>
              <a:srgbClr val="0F0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482455" y="5038471"/>
            <a:ext cx="25825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informatici,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brevetti,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licenze.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consulenze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(5%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solo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PMI)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su </a:t>
            </a:r>
            <a:r>
              <a:rPr sz="1100" spc="-10" dirty="0">
                <a:latin typeface="Titillium Web"/>
                <a:cs typeface="Titillium Web"/>
              </a:rPr>
              <a:t>progetti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 R&amp;S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(ove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possibile)</a:t>
            </a:r>
            <a:endParaRPr sz="1100">
              <a:latin typeface="Titillium Web"/>
              <a:cs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92643" y="5961379"/>
            <a:ext cx="414147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tillium Web"/>
                <a:cs typeface="Titillium Web"/>
              </a:rPr>
              <a:t>La somma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 </a:t>
            </a:r>
            <a:r>
              <a:rPr sz="1100" spc="-10" dirty="0">
                <a:latin typeface="Titillium Web"/>
                <a:cs typeface="Titillium Web"/>
              </a:rPr>
              <a:t>agevolazioni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richiedibili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non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può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eccedere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75%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del </a:t>
            </a:r>
            <a:r>
              <a:rPr sz="1100" dirty="0">
                <a:latin typeface="Titillium Web"/>
                <a:cs typeface="Titillium Web"/>
              </a:rPr>
              <a:t>programma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ammissibile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complessivo.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Pertanto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copertura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finanziaria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almeno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25%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stesso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(oltre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IVA)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dovrà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essere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garantita dall’impresa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mediante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apporti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mezzi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propri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finanziamento bancari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spc="5" dirty="0"/>
              <a:t> </a:t>
            </a:r>
            <a:r>
              <a:rPr spc="-10" dirty="0"/>
              <a:t>APPENNINO</a:t>
            </a:r>
          </a:p>
          <a:p>
            <a:pPr marL="12700" marR="5080" indent="48260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Ordinanze</a:t>
            </a:r>
            <a:r>
              <a:rPr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n. 21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 27.05.2022</a:t>
            </a:r>
            <a:r>
              <a:rPr b="0" spc="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n. 31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 30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</a:t>
            </a:r>
            <a:r>
              <a:rPr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100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Milioni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euro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9046" y="1594865"/>
            <a:ext cx="478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0F0C92"/>
                </a:solidFill>
                <a:latin typeface="Titillium Web"/>
                <a:cs typeface="Titillium Web"/>
              </a:rPr>
              <a:t>B1.2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3869" y="1460753"/>
            <a:ext cx="611505" cy="603885"/>
          </a:xfrm>
          <a:custGeom>
            <a:avLst/>
            <a:gdLst/>
            <a:ahLst/>
            <a:cxnLst/>
            <a:rect l="l" t="t" r="r" b="b"/>
            <a:pathLst>
              <a:path w="611505" h="603885">
                <a:moveTo>
                  <a:pt x="0" y="301751"/>
                </a:moveTo>
                <a:lnTo>
                  <a:pt x="3999" y="252813"/>
                </a:lnTo>
                <a:lnTo>
                  <a:pt x="15577" y="206386"/>
                </a:lnTo>
                <a:lnTo>
                  <a:pt x="34106" y="163092"/>
                </a:lnTo>
                <a:lnTo>
                  <a:pt x="58955" y="123553"/>
                </a:lnTo>
                <a:lnTo>
                  <a:pt x="89496" y="88392"/>
                </a:lnTo>
                <a:lnTo>
                  <a:pt x="125100" y="58228"/>
                </a:lnTo>
                <a:lnTo>
                  <a:pt x="165138" y="33686"/>
                </a:lnTo>
                <a:lnTo>
                  <a:pt x="208980" y="15386"/>
                </a:lnTo>
                <a:lnTo>
                  <a:pt x="255998" y="3950"/>
                </a:lnTo>
                <a:lnTo>
                  <a:pt x="305561" y="0"/>
                </a:lnTo>
                <a:lnTo>
                  <a:pt x="355125" y="3950"/>
                </a:lnTo>
                <a:lnTo>
                  <a:pt x="402143" y="15386"/>
                </a:lnTo>
                <a:lnTo>
                  <a:pt x="445985" y="33686"/>
                </a:lnTo>
                <a:lnTo>
                  <a:pt x="486023" y="58228"/>
                </a:lnTo>
                <a:lnTo>
                  <a:pt x="521627" y="88392"/>
                </a:lnTo>
                <a:lnTo>
                  <a:pt x="552168" y="123553"/>
                </a:lnTo>
                <a:lnTo>
                  <a:pt x="577017" y="163092"/>
                </a:lnTo>
                <a:lnTo>
                  <a:pt x="595546" y="206386"/>
                </a:lnTo>
                <a:lnTo>
                  <a:pt x="607124" y="252813"/>
                </a:lnTo>
                <a:lnTo>
                  <a:pt x="611124" y="301751"/>
                </a:lnTo>
                <a:lnTo>
                  <a:pt x="607124" y="350690"/>
                </a:lnTo>
                <a:lnTo>
                  <a:pt x="595546" y="397117"/>
                </a:lnTo>
                <a:lnTo>
                  <a:pt x="577017" y="440411"/>
                </a:lnTo>
                <a:lnTo>
                  <a:pt x="552168" y="479950"/>
                </a:lnTo>
                <a:lnTo>
                  <a:pt x="521627" y="515112"/>
                </a:lnTo>
                <a:lnTo>
                  <a:pt x="486023" y="545275"/>
                </a:lnTo>
                <a:lnTo>
                  <a:pt x="445985" y="569817"/>
                </a:lnTo>
                <a:lnTo>
                  <a:pt x="402143" y="588117"/>
                </a:lnTo>
                <a:lnTo>
                  <a:pt x="355125" y="599553"/>
                </a:lnTo>
                <a:lnTo>
                  <a:pt x="305561" y="603504"/>
                </a:lnTo>
                <a:lnTo>
                  <a:pt x="255998" y="599553"/>
                </a:lnTo>
                <a:lnTo>
                  <a:pt x="208980" y="588117"/>
                </a:lnTo>
                <a:lnTo>
                  <a:pt x="165138" y="569817"/>
                </a:lnTo>
                <a:lnTo>
                  <a:pt x="125100" y="545275"/>
                </a:lnTo>
                <a:lnTo>
                  <a:pt x="89496" y="515112"/>
                </a:lnTo>
                <a:lnTo>
                  <a:pt x="58955" y="479950"/>
                </a:lnTo>
                <a:lnTo>
                  <a:pt x="34106" y="440411"/>
                </a:lnTo>
                <a:lnTo>
                  <a:pt x="15577" y="397117"/>
                </a:lnTo>
                <a:lnTo>
                  <a:pt x="3999" y="350690"/>
                </a:lnTo>
                <a:lnTo>
                  <a:pt x="0" y="301751"/>
                </a:lnTo>
                <a:close/>
              </a:path>
            </a:pathLst>
          </a:custGeom>
          <a:ln w="28575">
            <a:solidFill>
              <a:srgbClr val="0F0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984" y="3777996"/>
            <a:ext cx="5375275" cy="368935"/>
          </a:xfrm>
          <a:custGeom>
            <a:avLst/>
            <a:gdLst/>
            <a:ahLst/>
            <a:cxnLst/>
            <a:rect l="l" t="t" r="r" b="b"/>
            <a:pathLst>
              <a:path w="5375275" h="368935">
                <a:moveTo>
                  <a:pt x="5375148" y="0"/>
                </a:moveTo>
                <a:lnTo>
                  <a:pt x="0" y="0"/>
                </a:lnTo>
                <a:lnTo>
                  <a:pt x="0" y="368807"/>
                </a:lnTo>
                <a:lnTo>
                  <a:pt x="5375148" y="368807"/>
                </a:lnTo>
                <a:lnTo>
                  <a:pt x="5375148" y="0"/>
                </a:lnTo>
                <a:close/>
              </a:path>
            </a:pathLst>
          </a:custGeom>
          <a:solidFill>
            <a:srgbClr val="4471C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46634" y="2461005"/>
            <a:ext cx="1480820" cy="483870"/>
            <a:chOff x="246634" y="2461005"/>
            <a:chExt cx="1480820" cy="483870"/>
          </a:xfrm>
        </p:grpSpPr>
        <p:sp>
          <p:nvSpPr>
            <p:cNvPr id="8" name="object 8"/>
            <p:cNvSpPr/>
            <p:nvPr/>
          </p:nvSpPr>
          <p:spPr>
            <a:xfrm>
              <a:off x="252984" y="2467355"/>
              <a:ext cx="1468120" cy="471170"/>
            </a:xfrm>
            <a:custGeom>
              <a:avLst/>
              <a:gdLst/>
              <a:ahLst/>
              <a:cxnLst/>
              <a:rect l="l" t="t" r="r" b="b"/>
              <a:pathLst>
                <a:path w="1468120" h="471169">
                  <a:moveTo>
                    <a:pt x="1389126" y="0"/>
                  </a:moveTo>
                  <a:lnTo>
                    <a:pt x="78486" y="0"/>
                  </a:lnTo>
                  <a:lnTo>
                    <a:pt x="47936" y="6173"/>
                  </a:lnTo>
                  <a:lnTo>
                    <a:pt x="22988" y="23002"/>
                  </a:lnTo>
                  <a:lnTo>
                    <a:pt x="6168" y="47952"/>
                  </a:lnTo>
                  <a:lnTo>
                    <a:pt x="0" y="78486"/>
                  </a:lnTo>
                  <a:lnTo>
                    <a:pt x="0" y="392430"/>
                  </a:lnTo>
                  <a:lnTo>
                    <a:pt x="6168" y="422963"/>
                  </a:lnTo>
                  <a:lnTo>
                    <a:pt x="22988" y="447913"/>
                  </a:lnTo>
                  <a:lnTo>
                    <a:pt x="47936" y="464742"/>
                  </a:lnTo>
                  <a:lnTo>
                    <a:pt x="78486" y="470916"/>
                  </a:lnTo>
                  <a:lnTo>
                    <a:pt x="1389126" y="470916"/>
                  </a:lnTo>
                  <a:lnTo>
                    <a:pt x="1419659" y="464742"/>
                  </a:lnTo>
                  <a:lnTo>
                    <a:pt x="1444609" y="447913"/>
                  </a:lnTo>
                  <a:lnTo>
                    <a:pt x="1461438" y="422963"/>
                  </a:lnTo>
                  <a:lnTo>
                    <a:pt x="1467611" y="392430"/>
                  </a:lnTo>
                  <a:lnTo>
                    <a:pt x="1467611" y="78486"/>
                  </a:lnTo>
                  <a:lnTo>
                    <a:pt x="1461438" y="47952"/>
                  </a:lnTo>
                  <a:lnTo>
                    <a:pt x="1444609" y="23002"/>
                  </a:lnTo>
                  <a:lnTo>
                    <a:pt x="1419659" y="6173"/>
                  </a:lnTo>
                  <a:lnTo>
                    <a:pt x="1389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52984" y="2467355"/>
              <a:ext cx="1468120" cy="471170"/>
            </a:xfrm>
            <a:custGeom>
              <a:avLst/>
              <a:gdLst/>
              <a:ahLst/>
              <a:cxnLst/>
              <a:rect l="l" t="t" r="r" b="b"/>
              <a:pathLst>
                <a:path w="1468120" h="471169">
                  <a:moveTo>
                    <a:pt x="0" y="78486"/>
                  </a:moveTo>
                  <a:lnTo>
                    <a:pt x="6168" y="47952"/>
                  </a:lnTo>
                  <a:lnTo>
                    <a:pt x="22988" y="23002"/>
                  </a:lnTo>
                  <a:lnTo>
                    <a:pt x="47936" y="6173"/>
                  </a:lnTo>
                  <a:lnTo>
                    <a:pt x="78486" y="0"/>
                  </a:lnTo>
                  <a:lnTo>
                    <a:pt x="1389126" y="0"/>
                  </a:lnTo>
                  <a:lnTo>
                    <a:pt x="1419659" y="6173"/>
                  </a:lnTo>
                  <a:lnTo>
                    <a:pt x="1444609" y="23002"/>
                  </a:lnTo>
                  <a:lnTo>
                    <a:pt x="1461438" y="47952"/>
                  </a:lnTo>
                  <a:lnTo>
                    <a:pt x="1467611" y="78486"/>
                  </a:lnTo>
                  <a:lnTo>
                    <a:pt x="1467611" y="392430"/>
                  </a:lnTo>
                  <a:lnTo>
                    <a:pt x="1461438" y="422963"/>
                  </a:lnTo>
                  <a:lnTo>
                    <a:pt x="1444609" y="447913"/>
                  </a:lnTo>
                  <a:lnTo>
                    <a:pt x="1419659" y="464742"/>
                  </a:lnTo>
                  <a:lnTo>
                    <a:pt x="1389126" y="470916"/>
                  </a:lnTo>
                  <a:lnTo>
                    <a:pt x="78486" y="470916"/>
                  </a:lnTo>
                  <a:lnTo>
                    <a:pt x="47936" y="464742"/>
                  </a:lnTo>
                  <a:lnTo>
                    <a:pt x="22988" y="447913"/>
                  </a:lnTo>
                  <a:lnTo>
                    <a:pt x="6168" y="422963"/>
                  </a:lnTo>
                  <a:lnTo>
                    <a:pt x="0" y="392430"/>
                  </a:lnTo>
                  <a:lnTo>
                    <a:pt x="0" y="78486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50265" y="2490978"/>
            <a:ext cx="8718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9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Tipologia</a:t>
            </a:r>
            <a:r>
              <a:rPr sz="1200" spc="-2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itillium Web"/>
                <a:cs typeface="Titillium Web"/>
              </a:rPr>
              <a:t>di 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investimento</a:t>
            </a:r>
            <a:endParaRPr sz="1200">
              <a:latin typeface="Titillium Web"/>
              <a:cs typeface="Titillium Web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839214" y="2461005"/>
            <a:ext cx="3795395" cy="269240"/>
            <a:chOff x="1839214" y="2461005"/>
            <a:chExt cx="3795395" cy="269240"/>
          </a:xfrm>
        </p:grpSpPr>
        <p:sp>
          <p:nvSpPr>
            <p:cNvPr id="12" name="object 12"/>
            <p:cNvSpPr/>
            <p:nvPr/>
          </p:nvSpPr>
          <p:spPr>
            <a:xfrm>
              <a:off x="1845564" y="2467355"/>
              <a:ext cx="3782695" cy="256540"/>
            </a:xfrm>
            <a:custGeom>
              <a:avLst/>
              <a:gdLst/>
              <a:ahLst/>
              <a:cxnLst/>
              <a:rect l="l" t="t" r="r" b="b"/>
              <a:pathLst>
                <a:path w="3782695" h="256539">
                  <a:moveTo>
                    <a:pt x="3739896" y="0"/>
                  </a:moveTo>
                  <a:lnTo>
                    <a:pt x="42672" y="0"/>
                  </a:lnTo>
                  <a:lnTo>
                    <a:pt x="26038" y="3345"/>
                  </a:lnTo>
                  <a:lnTo>
                    <a:pt x="12477" y="12477"/>
                  </a:lnTo>
                  <a:lnTo>
                    <a:pt x="3345" y="26038"/>
                  </a:lnTo>
                  <a:lnTo>
                    <a:pt x="0" y="42672"/>
                  </a:lnTo>
                  <a:lnTo>
                    <a:pt x="0" y="213360"/>
                  </a:lnTo>
                  <a:lnTo>
                    <a:pt x="3345" y="229993"/>
                  </a:lnTo>
                  <a:lnTo>
                    <a:pt x="12477" y="243554"/>
                  </a:lnTo>
                  <a:lnTo>
                    <a:pt x="26038" y="252686"/>
                  </a:lnTo>
                  <a:lnTo>
                    <a:pt x="42672" y="256032"/>
                  </a:lnTo>
                  <a:lnTo>
                    <a:pt x="3739896" y="256032"/>
                  </a:lnTo>
                  <a:lnTo>
                    <a:pt x="3756529" y="252686"/>
                  </a:lnTo>
                  <a:lnTo>
                    <a:pt x="3770090" y="243554"/>
                  </a:lnTo>
                  <a:lnTo>
                    <a:pt x="3779222" y="229993"/>
                  </a:lnTo>
                  <a:lnTo>
                    <a:pt x="3782568" y="213360"/>
                  </a:lnTo>
                  <a:lnTo>
                    <a:pt x="3782568" y="42672"/>
                  </a:lnTo>
                  <a:lnTo>
                    <a:pt x="3779222" y="26038"/>
                  </a:lnTo>
                  <a:lnTo>
                    <a:pt x="3770090" y="12477"/>
                  </a:lnTo>
                  <a:lnTo>
                    <a:pt x="3756529" y="3345"/>
                  </a:lnTo>
                  <a:lnTo>
                    <a:pt x="37398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45564" y="2467355"/>
              <a:ext cx="3782695" cy="256540"/>
            </a:xfrm>
            <a:custGeom>
              <a:avLst/>
              <a:gdLst/>
              <a:ahLst/>
              <a:cxnLst/>
              <a:rect l="l" t="t" r="r" b="b"/>
              <a:pathLst>
                <a:path w="3782695" h="256539">
                  <a:moveTo>
                    <a:pt x="0" y="42672"/>
                  </a:moveTo>
                  <a:lnTo>
                    <a:pt x="3345" y="26038"/>
                  </a:lnTo>
                  <a:lnTo>
                    <a:pt x="12477" y="12477"/>
                  </a:lnTo>
                  <a:lnTo>
                    <a:pt x="26038" y="3345"/>
                  </a:lnTo>
                  <a:lnTo>
                    <a:pt x="42672" y="0"/>
                  </a:lnTo>
                  <a:lnTo>
                    <a:pt x="3739896" y="0"/>
                  </a:lnTo>
                  <a:lnTo>
                    <a:pt x="3756529" y="3345"/>
                  </a:lnTo>
                  <a:lnTo>
                    <a:pt x="3770090" y="12477"/>
                  </a:lnTo>
                  <a:lnTo>
                    <a:pt x="3779222" y="26038"/>
                  </a:lnTo>
                  <a:lnTo>
                    <a:pt x="3782568" y="42672"/>
                  </a:lnTo>
                  <a:lnTo>
                    <a:pt x="3782568" y="213360"/>
                  </a:lnTo>
                  <a:lnTo>
                    <a:pt x="3779222" y="229993"/>
                  </a:lnTo>
                  <a:lnTo>
                    <a:pt x="3770090" y="243554"/>
                  </a:lnTo>
                  <a:lnTo>
                    <a:pt x="3756529" y="252686"/>
                  </a:lnTo>
                  <a:lnTo>
                    <a:pt x="3739896" y="256032"/>
                  </a:lnTo>
                  <a:lnTo>
                    <a:pt x="42672" y="256032"/>
                  </a:lnTo>
                  <a:lnTo>
                    <a:pt x="26038" y="252686"/>
                  </a:lnTo>
                  <a:lnTo>
                    <a:pt x="12477" y="243554"/>
                  </a:lnTo>
                  <a:lnTo>
                    <a:pt x="3345" y="229993"/>
                  </a:lnTo>
                  <a:lnTo>
                    <a:pt x="0" y="213360"/>
                  </a:lnTo>
                  <a:lnTo>
                    <a:pt x="0" y="4267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864933" y="2475052"/>
            <a:ext cx="37439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Ammissibilità</a:t>
            </a:r>
            <a:r>
              <a:rPr sz="1200" spc="-4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per</a:t>
            </a:r>
            <a:r>
              <a:rPr sz="1200" spc="-25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dimensione</a:t>
            </a:r>
            <a:r>
              <a:rPr sz="1200" spc="-3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d’impresa</a:t>
            </a:r>
            <a:endParaRPr sz="1200">
              <a:latin typeface="Titillium Web"/>
              <a:cs typeface="Titillium Web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94533" y="2745486"/>
            <a:ext cx="9696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Area</a:t>
            </a:r>
            <a:r>
              <a:rPr sz="1000" b="1" spc="1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Carta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aiuti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50" dirty="0">
                <a:latin typeface="Titillium Web"/>
                <a:cs typeface="Titillium Web"/>
              </a:rPr>
              <a:t>a</a:t>
            </a:r>
            <a:r>
              <a:rPr sz="1000" b="1" dirty="0">
                <a:latin typeface="Titillium Web"/>
                <a:cs typeface="Titillium Web"/>
              </a:rPr>
              <a:t> finalità</a:t>
            </a:r>
            <a:r>
              <a:rPr sz="1000" b="1" spc="5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regionale 107.3.c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585" y="3457448"/>
            <a:ext cx="108648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Ampliamento</a:t>
            </a:r>
            <a:r>
              <a:rPr sz="1000" b="1" spc="2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della </a:t>
            </a:r>
            <a:r>
              <a:rPr sz="1000" b="1" dirty="0">
                <a:latin typeface="Titillium Web"/>
                <a:cs typeface="Titillium Web"/>
              </a:rPr>
              <a:t>capacità</a:t>
            </a:r>
            <a:r>
              <a:rPr sz="1000" b="1" spc="4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produttiva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6181" y="3780790"/>
            <a:ext cx="1214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Riconversione</a:t>
            </a:r>
            <a:r>
              <a:rPr sz="1000" b="1" spc="7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attività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37057" y="3887470"/>
            <a:ext cx="9131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tillium Web"/>
                <a:cs typeface="Titillium Web"/>
              </a:rPr>
              <a:t>(diversificazione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5469" y="3994150"/>
            <a:ext cx="41655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latin typeface="Titillium Web"/>
                <a:cs typeface="Titillium Web"/>
              </a:rPr>
              <a:t>ATECO)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4622" y="4164329"/>
            <a:ext cx="18453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Ristrutturazione</a:t>
            </a:r>
            <a:r>
              <a:rPr sz="1000" b="1" spc="6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unità</a:t>
            </a:r>
            <a:r>
              <a:rPr sz="1000" b="1" spc="4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produttiva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0154" y="4271009"/>
            <a:ext cx="17132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(cambiamento</a:t>
            </a:r>
            <a:r>
              <a:rPr sz="1000" b="1" spc="4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fondamentale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50" dirty="0">
                <a:latin typeface="Titillium Web"/>
                <a:cs typeface="Titillium Web"/>
              </a:rPr>
              <a:t>o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606" y="4377690"/>
            <a:ext cx="1340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notevole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miglioramento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2984" y="3209544"/>
            <a:ext cx="5375275" cy="256540"/>
          </a:xfrm>
          <a:prstGeom prst="rect">
            <a:avLst/>
          </a:prstGeom>
          <a:solidFill>
            <a:srgbClr val="4471C4">
              <a:alpha val="50195"/>
            </a:srgbClr>
          </a:solidFill>
        </p:spPr>
        <p:txBody>
          <a:bodyPr vert="horz" wrap="square" lIns="0" tIns="30480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40"/>
              </a:spcBef>
              <a:tabLst>
                <a:tab pos="2217420" algn="l"/>
                <a:tab pos="4182110" algn="l"/>
              </a:tabLst>
            </a:pPr>
            <a:r>
              <a:rPr sz="1500" b="1" baseline="5555" dirty="0">
                <a:latin typeface="Titillium Web"/>
                <a:cs typeface="Titillium Web"/>
              </a:rPr>
              <a:t>Nuova</a:t>
            </a:r>
            <a:r>
              <a:rPr sz="1500" b="1" spc="22" baseline="5555" dirty="0">
                <a:latin typeface="Titillium Web"/>
                <a:cs typeface="Titillium Web"/>
              </a:rPr>
              <a:t> </a:t>
            </a:r>
            <a:r>
              <a:rPr sz="1500" b="1" baseline="5555" dirty="0">
                <a:latin typeface="Titillium Web"/>
                <a:cs typeface="Titillium Web"/>
              </a:rPr>
              <a:t>unità</a:t>
            </a:r>
            <a:r>
              <a:rPr sz="1500" b="1" spc="22" baseline="5555" dirty="0">
                <a:latin typeface="Titillium Web"/>
                <a:cs typeface="Titillium Web"/>
              </a:rPr>
              <a:t> </a:t>
            </a:r>
            <a:r>
              <a:rPr sz="1500" b="1" spc="-15" baseline="5555" dirty="0">
                <a:latin typeface="Titillium Web"/>
                <a:cs typeface="Titillium Web"/>
              </a:rPr>
              <a:t>produttiva</a:t>
            </a:r>
            <a:r>
              <a:rPr sz="1500" b="1" baseline="5555" dirty="0">
                <a:latin typeface="Titillium Web"/>
                <a:cs typeface="Titillium Web"/>
              </a:rPr>
              <a:t>	</a:t>
            </a:r>
            <a:r>
              <a:rPr sz="1500" baseline="2777" dirty="0">
                <a:latin typeface="Titillium Web"/>
                <a:cs typeface="Titillium Web"/>
              </a:rPr>
              <a:t>Tutte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baseline="2777" dirty="0">
                <a:latin typeface="Titillium Web"/>
                <a:cs typeface="Titillium Web"/>
              </a:rPr>
              <a:t>le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spc="-15" baseline="2777" dirty="0">
                <a:latin typeface="Titillium Web"/>
                <a:cs typeface="Titillium Web"/>
              </a:rPr>
              <a:t>dimensioni</a:t>
            </a:r>
            <a:r>
              <a:rPr sz="1500" baseline="2777" dirty="0">
                <a:latin typeface="Titillium Web"/>
                <a:cs typeface="Titillium Web"/>
              </a:rPr>
              <a:t>	</a:t>
            </a: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31110" y="3518103"/>
            <a:ext cx="2388870" cy="517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95"/>
              </a:spcBef>
              <a:tabLst>
                <a:tab pos="1904364" algn="l"/>
              </a:tabLst>
            </a:pPr>
            <a:r>
              <a:rPr sz="1500" baseline="5555" dirty="0">
                <a:latin typeface="Titillium Web"/>
                <a:cs typeface="Titillium Web"/>
              </a:rPr>
              <a:t>Solo</a:t>
            </a:r>
            <a:r>
              <a:rPr sz="1500" spc="-44" baseline="5555" dirty="0">
                <a:latin typeface="Titillium Web"/>
                <a:cs typeface="Titillium Web"/>
              </a:rPr>
              <a:t> </a:t>
            </a:r>
            <a:r>
              <a:rPr sz="1500" spc="-37" baseline="5555" dirty="0">
                <a:latin typeface="Titillium Web"/>
                <a:cs typeface="Titillium Web"/>
              </a:rPr>
              <a:t>PMI</a:t>
            </a:r>
            <a:r>
              <a:rPr sz="1500" baseline="5555" dirty="0">
                <a:latin typeface="Titillium Web"/>
                <a:cs typeface="Titillium Web"/>
              </a:rPr>
              <a:t>	</a:t>
            </a: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PMI</a:t>
            </a:r>
            <a:endParaRPr sz="100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Titillium Web"/>
              <a:cs typeface="Titillium Web"/>
            </a:endParaRPr>
          </a:p>
          <a:p>
            <a:pPr>
              <a:lnSpc>
                <a:spcPct val="100000"/>
              </a:lnSpc>
              <a:tabLst>
                <a:tab pos="1886585" algn="l"/>
              </a:tabLst>
            </a:pPr>
            <a:r>
              <a:rPr sz="1500" baseline="2777" dirty="0">
                <a:latin typeface="Titillium Web"/>
                <a:cs typeface="Titillium Web"/>
              </a:rPr>
              <a:t>Tutte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baseline="2777" dirty="0">
                <a:latin typeface="Titillium Web"/>
                <a:cs typeface="Titillium Web"/>
              </a:rPr>
              <a:t>le</a:t>
            </a:r>
            <a:r>
              <a:rPr sz="1500" spc="-37" baseline="2777" dirty="0">
                <a:latin typeface="Titillium Web"/>
                <a:cs typeface="Titillium Web"/>
              </a:rPr>
              <a:t> </a:t>
            </a:r>
            <a:r>
              <a:rPr sz="1500" spc="-15" baseline="2777" dirty="0">
                <a:latin typeface="Titillium Web"/>
                <a:cs typeface="Titillium Web"/>
              </a:rPr>
              <a:t>dimensioni</a:t>
            </a:r>
            <a:r>
              <a:rPr sz="1500" baseline="2777" dirty="0">
                <a:latin typeface="Titillium Web"/>
                <a:cs typeface="Titillium Web"/>
              </a:rPr>
              <a:t>	</a:t>
            </a: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62250" y="4207255"/>
            <a:ext cx="497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25" dirty="0">
                <a:latin typeface="Titillium Web"/>
                <a:cs typeface="Titillium Web"/>
              </a:rPr>
              <a:t> PMI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23028" y="4230370"/>
            <a:ext cx="4972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Solo</a:t>
            </a:r>
            <a:r>
              <a:rPr sz="1000" spc="-25" dirty="0">
                <a:latin typeface="Titillium Web"/>
                <a:cs typeface="Titillium Web"/>
              </a:rPr>
              <a:t> PMI</a:t>
            </a:r>
            <a:endParaRPr sz="1000">
              <a:latin typeface="Titillium Web"/>
              <a:cs typeface="Titillium Web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46750" y="2456433"/>
            <a:ext cx="1482090" cy="416559"/>
            <a:chOff x="5746750" y="2456433"/>
            <a:chExt cx="1482090" cy="416559"/>
          </a:xfrm>
        </p:grpSpPr>
        <p:sp>
          <p:nvSpPr>
            <p:cNvPr id="28" name="object 28"/>
            <p:cNvSpPr/>
            <p:nvPr/>
          </p:nvSpPr>
          <p:spPr>
            <a:xfrm>
              <a:off x="5753100" y="2462783"/>
              <a:ext cx="1469390" cy="403860"/>
            </a:xfrm>
            <a:custGeom>
              <a:avLst/>
              <a:gdLst/>
              <a:ahLst/>
              <a:cxnLst/>
              <a:rect l="l" t="t" r="r" b="b"/>
              <a:pathLst>
                <a:path w="1469390" h="403860">
                  <a:moveTo>
                    <a:pt x="1401826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336550"/>
                  </a:lnTo>
                  <a:lnTo>
                    <a:pt x="5284" y="362765"/>
                  </a:lnTo>
                  <a:lnTo>
                    <a:pt x="19700" y="384159"/>
                  </a:lnTo>
                  <a:lnTo>
                    <a:pt x="41094" y="398575"/>
                  </a:lnTo>
                  <a:lnTo>
                    <a:pt x="67310" y="403860"/>
                  </a:lnTo>
                  <a:lnTo>
                    <a:pt x="1401826" y="403860"/>
                  </a:lnTo>
                  <a:lnTo>
                    <a:pt x="1428041" y="398575"/>
                  </a:lnTo>
                  <a:lnTo>
                    <a:pt x="1449435" y="384159"/>
                  </a:lnTo>
                  <a:lnTo>
                    <a:pt x="1463851" y="362765"/>
                  </a:lnTo>
                  <a:lnTo>
                    <a:pt x="1469135" y="336550"/>
                  </a:lnTo>
                  <a:lnTo>
                    <a:pt x="1469135" y="67310"/>
                  </a:lnTo>
                  <a:lnTo>
                    <a:pt x="1463851" y="41094"/>
                  </a:lnTo>
                  <a:lnTo>
                    <a:pt x="1449435" y="19700"/>
                  </a:lnTo>
                  <a:lnTo>
                    <a:pt x="1428041" y="5284"/>
                  </a:lnTo>
                  <a:lnTo>
                    <a:pt x="14018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53100" y="2462783"/>
              <a:ext cx="1469390" cy="403860"/>
            </a:xfrm>
            <a:custGeom>
              <a:avLst/>
              <a:gdLst/>
              <a:ahLst/>
              <a:cxnLst/>
              <a:rect l="l" t="t" r="r" b="b"/>
              <a:pathLst>
                <a:path w="1469390" h="403860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401826" y="0"/>
                  </a:lnTo>
                  <a:lnTo>
                    <a:pt x="1428041" y="5284"/>
                  </a:lnTo>
                  <a:lnTo>
                    <a:pt x="1449435" y="19700"/>
                  </a:lnTo>
                  <a:lnTo>
                    <a:pt x="1463851" y="41094"/>
                  </a:lnTo>
                  <a:lnTo>
                    <a:pt x="1469135" y="67310"/>
                  </a:lnTo>
                  <a:lnTo>
                    <a:pt x="1469135" y="336550"/>
                  </a:lnTo>
                  <a:lnTo>
                    <a:pt x="1463851" y="362765"/>
                  </a:lnTo>
                  <a:lnTo>
                    <a:pt x="1449435" y="384159"/>
                  </a:lnTo>
                  <a:lnTo>
                    <a:pt x="1428041" y="398575"/>
                  </a:lnTo>
                  <a:lnTo>
                    <a:pt x="1401826" y="403860"/>
                  </a:lnTo>
                  <a:lnTo>
                    <a:pt x="67310" y="403860"/>
                  </a:lnTo>
                  <a:lnTo>
                    <a:pt x="41094" y="398575"/>
                  </a:lnTo>
                  <a:lnTo>
                    <a:pt x="19700" y="384159"/>
                  </a:lnTo>
                  <a:lnTo>
                    <a:pt x="5284" y="362765"/>
                  </a:lnTo>
                  <a:lnTo>
                    <a:pt x="0" y="336550"/>
                  </a:lnTo>
                  <a:lnTo>
                    <a:pt x="0" y="67310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068695" y="2457653"/>
            <a:ext cx="8388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Altri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criteri</a:t>
            </a:r>
            <a:r>
              <a:rPr sz="1200" spc="-35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Titillium Web"/>
                <a:cs typeface="Titillium Web"/>
              </a:rPr>
              <a:t>di</a:t>
            </a:r>
            <a:endParaRPr sz="1200">
              <a:latin typeface="Titillium Web"/>
              <a:cs typeface="Titillium Web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47359" y="2604642"/>
            <a:ext cx="880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ammissibilità</a:t>
            </a:r>
            <a:endParaRPr sz="1200">
              <a:latin typeface="Titillium Web"/>
              <a:cs typeface="Titillium Web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763259" y="2912491"/>
            <a:ext cx="1183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tillium Web"/>
                <a:cs typeface="Titillium Web"/>
              </a:rPr>
              <a:t>Limitazioni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10" dirty="0">
                <a:latin typeface="Titillium Web"/>
                <a:cs typeface="Titillium Web"/>
              </a:rPr>
              <a:t>attività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35471" y="3034411"/>
            <a:ext cx="12503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tillium Web"/>
                <a:cs typeface="Titillium Web"/>
              </a:rPr>
              <a:t>(esclusione</a:t>
            </a:r>
            <a:r>
              <a:rPr sz="1000" spc="45" dirty="0">
                <a:latin typeface="Titillium Web"/>
                <a:cs typeface="Titillium Web"/>
              </a:rPr>
              <a:t> </a:t>
            </a:r>
            <a:r>
              <a:rPr sz="1000" spc="-10" dirty="0">
                <a:latin typeface="Titillium Web"/>
                <a:cs typeface="Titillium Web"/>
              </a:rPr>
              <a:t>agricoltura)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35471" y="3156330"/>
            <a:ext cx="10179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altre</a:t>
            </a:r>
            <a:r>
              <a:rPr sz="1000" spc="-40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indicazioni</a:t>
            </a:r>
            <a:r>
              <a:rPr sz="1000" spc="-15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da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935471" y="3277946"/>
            <a:ext cx="124333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norma</a:t>
            </a:r>
            <a:r>
              <a:rPr sz="1000" spc="-25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vigente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a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10" dirty="0">
                <a:latin typeface="Titillium Web"/>
                <a:cs typeface="Titillium Web"/>
              </a:rPr>
              <a:t>previa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35471" y="3400425"/>
            <a:ext cx="8039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verifica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10" dirty="0">
                <a:latin typeface="Titillium Web"/>
                <a:cs typeface="Titillium Web"/>
              </a:rPr>
              <a:t>ATECO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63259" y="3644265"/>
            <a:ext cx="12065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785" algn="l"/>
                <a:tab pos="185420" algn="l"/>
              </a:tabLst>
            </a:pPr>
            <a:r>
              <a:rPr sz="1000" dirty="0">
                <a:latin typeface="Titillium Web"/>
                <a:cs typeface="Titillium Web"/>
              </a:rPr>
              <a:t>Avvio</a:t>
            </a:r>
            <a:r>
              <a:rPr sz="1000" spc="-30" dirty="0">
                <a:latin typeface="Titillium Web"/>
                <a:cs typeface="Titillium Web"/>
              </a:rPr>
              <a:t> </a:t>
            </a:r>
            <a:r>
              <a:rPr sz="1000" spc="-10" dirty="0">
                <a:latin typeface="Titillium Web"/>
                <a:cs typeface="Titillium Web"/>
              </a:rPr>
              <a:t>investimenti: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35471" y="3766184"/>
            <a:ext cx="1200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tillium Web"/>
                <a:cs typeface="Titillium Web"/>
              </a:rPr>
              <a:t>successivo</a:t>
            </a:r>
            <a:r>
              <a:rPr sz="1000" dirty="0">
                <a:latin typeface="Titillium Web"/>
                <a:cs typeface="Titillium Web"/>
              </a:rPr>
              <a:t> alla</a:t>
            </a:r>
            <a:r>
              <a:rPr sz="1000" spc="-10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data</a:t>
            </a:r>
            <a:r>
              <a:rPr sz="1000" spc="5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di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935471" y="3888104"/>
            <a:ext cx="1257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tillium Web"/>
                <a:cs typeface="Titillium Web"/>
              </a:rPr>
              <a:t>presentazione</a:t>
            </a:r>
            <a:r>
              <a:rPr sz="1000" dirty="0">
                <a:latin typeface="Titillium Web"/>
                <a:cs typeface="Titillium Web"/>
              </a:rPr>
              <a:t> o</a:t>
            </a:r>
            <a:r>
              <a:rPr sz="1000" spc="15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dopo</a:t>
            </a:r>
            <a:r>
              <a:rPr sz="1000" spc="15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il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35471" y="4010025"/>
            <a:ext cx="11277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itillium Web"/>
                <a:cs typeface="Titillium Web"/>
              </a:rPr>
              <a:t>18</a:t>
            </a:r>
            <a:r>
              <a:rPr sz="1000" spc="-25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gennaio</a:t>
            </a:r>
            <a:r>
              <a:rPr sz="1000" spc="-35" dirty="0">
                <a:latin typeface="Titillium Web"/>
                <a:cs typeface="Titillium Web"/>
              </a:rPr>
              <a:t> </a:t>
            </a:r>
            <a:r>
              <a:rPr sz="1000" dirty="0">
                <a:latin typeface="Titillium Web"/>
                <a:cs typeface="Titillium Web"/>
              </a:rPr>
              <a:t>2017</a:t>
            </a:r>
            <a:r>
              <a:rPr sz="1000" spc="5" dirty="0">
                <a:latin typeface="Titillium Web"/>
                <a:cs typeface="Titillium Web"/>
              </a:rPr>
              <a:t> </a:t>
            </a:r>
            <a:r>
              <a:rPr sz="1000" spc="-25" dirty="0">
                <a:latin typeface="Titillium Web"/>
                <a:cs typeface="Titillium Web"/>
              </a:rPr>
              <a:t>(de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935471" y="4131945"/>
            <a:ext cx="4794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itillium Web"/>
                <a:cs typeface="Titillium Web"/>
              </a:rPr>
              <a:t>minimis)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73958" y="5339841"/>
            <a:ext cx="564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Altre</a:t>
            </a:r>
            <a:r>
              <a:rPr sz="1000" b="1" spc="40" dirty="0">
                <a:latin typeface="Titillium Web"/>
                <a:cs typeface="Titillium Web"/>
              </a:rPr>
              <a:t> </a:t>
            </a:r>
            <a:r>
              <a:rPr sz="1000" b="1" spc="-20" dirty="0">
                <a:latin typeface="Titillium Web"/>
                <a:cs typeface="Titillium Web"/>
              </a:rPr>
              <a:t>aree</a:t>
            </a:r>
            <a:endParaRPr sz="1000">
              <a:latin typeface="Titillium Web"/>
              <a:cs typeface="Titillium Web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75590" y="4887214"/>
            <a:ext cx="1480820" cy="483870"/>
            <a:chOff x="275590" y="4887214"/>
            <a:chExt cx="1480820" cy="483870"/>
          </a:xfrm>
        </p:grpSpPr>
        <p:sp>
          <p:nvSpPr>
            <p:cNvPr id="44" name="object 44"/>
            <p:cNvSpPr/>
            <p:nvPr/>
          </p:nvSpPr>
          <p:spPr>
            <a:xfrm>
              <a:off x="281940" y="4893564"/>
              <a:ext cx="1468120" cy="471170"/>
            </a:xfrm>
            <a:custGeom>
              <a:avLst/>
              <a:gdLst/>
              <a:ahLst/>
              <a:cxnLst/>
              <a:rect l="l" t="t" r="r" b="b"/>
              <a:pathLst>
                <a:path w="1468120" h="471170">
                  <a:moveTo>
                    <a:pt x="1389126" y="0"/>
                  </a:moveTo>
                  <a:lnTo>
                    <a:pt x="78486" y="0"/>
                  </a:lnTo>
                  <a:lnTo>
                    <a:pt x="47936" y="6173"/>
                  </a:lnTo>
                  <a:lnTo>
                    <a:pt x="22988" y="23002"/>
                  </a:lnTo>
                  <a:lnTo>
                    <a:pt x="6168" y="47952"/>
                  </a:lnTo>
                  <a:lnTo>
                    <a:pt x="0" y="78486"/>
                  </a:lnTo>
                  <a:lnTo>
                    <a:pt x="0" y="392430"/>
                  </a:lnTo>
                  <a:lnTo>
                    <a:pt x="6168" y="422963"/>
                  </a:lnTo>
                  <a:lnTo>
                    <a:pt x="22988" y="447913"/>
                  </a:lnTo>
                  <a:lnTo>
                    <a:pt x="47936" y="464742"/>
                  </a:lnTo>
                  <a:lnTo>
                    <a:pt x="78486" y="470916"/>
                  </a:lnTo>
                  <a:lnTo>
                    <a:pt x="1389126" y="470916"/>
                  </a:lnTo>
                  <a:lnTo>
                    <a:pt x="1419659" y="464742"/>
                  </a:lnTo>
                  <a:lnTo>
                    <a:pt x="1444609" y="447913"/>
                  </a:lnTo>
                  <a:lnTo>
                    <a:pt x="1461438" y="422963"/>
                  </a:lnTo>
                  <a:lnTo>
                    <a:pt x="1467611" y="392430"/>
                  </a:lnTo>
                  <a:lnTo>
                    <a:pt x="1467611" y="78486"/>
                  </a:lnTo>
                  <a:lnTo>
                    <a:pt x="1461438" y="47952"/>
                  </a:lnTo>
                  <a:lnTo>
                    <a:pt x="1444609" y="23002"/>
                  </a:lnTo>
                  <a:lnTo>
                    <a:pt x="1419659" y="6173"/>
                  </a:lnTo>
                  <a:lnTo>
                    <a:pt x="138912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1940" y="4893564"/>
              <a:ext cx="1468120" cy="471170"/>
            </a:xfrm>
            <a:custGeom>
              <a:avLst/>
              <a:gdLst/>
              <a:ahLst/>
              <a:cxnLst/>
              <a:rect l="l" t="t" r="r" b="b"/>
              <a:pathLst>
                <a:path w="1468120" h="471170">
                  <a:moveTo>
                    <a:pt x="0" y="78486"/>
                  </a:moveTo>
                  <a:lnTo>
                    <a:pt x="6168" y="47952"/>
                  </a:lnTo>
                  <a:lnTo>
                    <a:pt x="22988" y="23002"/>
                  </a:lnTo>
                  <a:lnTo>
                    <a:pt x="47936" y="6173"/>
                  </a:lnTo>
                  <a:lnTo>
                    <a:pt x="78486" y="0"/>
                  </a:lnTo>
                  <a:lnTo>
                    <a:pt x="1389126" y="0"/>
                  </a:lnTo>
                  <a:lnTo>
                    <a:pt x="1419659" y="6173"/>
                  </a:lnTo>
                  <a:lnTo>
                    <a:pt x="1444609" y="23002"/>
                  </a:lnTo>
                  <a:lnTo>
                    <a:pt x="1461438" y="47952"/>
                  </a:lnTo>
                  <a:lnTo>
                    <a:pt x="1467611" y="78486"/>
                  </a:lnTo>
                  <a:lnTo>
                    <a:pt x="1467611" y="392430"/>
                  </a:lnTo>
                  <a:lnTo>
                    <a:pt x="1461438" y="422963"/>
                  </a:lnTo>
                  <a:lnTo>
                    <a:pt x="1444609" y="447913"/>
                  </a:lnTo>
                  <a:lnTo>
                    <a:pt x="1419659" y="464742"/>
                  </a:lnTo>
                  <a:lnTo>
                    <a:pt x="1389126" y="470916"/>
                  </a:lnTo>
                  <a:lnTo>
                    <a:pt x="78486" y="470916"/>
                  </a:lnTo>
                  <a:lnTo>
                    <a:pt x="47936" y="464742"/>
                  </a:lnTo>
                  <a:lnTo>
                    <a:pt x="22988" y="447913"/>
                  </a:lnTo>
                  <a:lnTo>
                    <a:pt x="6168" y="422963"/>
                  </a:lnTo>
                  <a:lnTo>
                    <a:pt x="0" y="392430"/>
                  </a:lnTo>
                  <a:lnTo>
                    <a:pt x="0" y="78486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20064" y="4917770"/>
            <a:ext cx="7912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Dimensione</a:t>
            </a:r>
            <a:endParaRPr sz="1200">
              <a:latin typeface="Titillium Web"/>
              <a:cs typeface="Titillium Web"/>
            </a:endParaRPr>
          </a:p>
          <a:p>
            <a:pPr marL="7810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d’impresa</a:t>
            </a:r>
            <a:endParaRPr sz="1200">
              <a:latin typeface="Titillium Web"/>
              <a:cs typeface="Titillium Web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868170" y="4887214"/>
            <a:ext cx="5093970" cy="288925"/>
            <a:chOff x="1868170" y="4887214"/>
            <a:chExt cx="5093970" cy="288925"/>
          </a:xfrm>
        </p:grpSpPr>
        <p:sp>
          <p:nvSpPr>
            <p:cNvPr id="48" name="object 48"/>
            <p:cNvSpPr/>
            <p:nvPr/>
          </p:nvSpPr>
          <p:spPr>
            <a:xfrm>
              <a:off x="1874520" y="4893564"/>
              <a:ext cx="5081270" cy="276225"/>
            </a:xfrm>
            <a:custGeom>
              <a:avLst/>
              <a:gdLst/>
              <a:ahLst/>
              <a:cxnLst/>
              <a:rect l="l" t="t" r="r" b="b"/>
              <a:pathLst>
                <a:path w="5081270" h="276225">
                  <a:moveTo>
                    <a:pt x="5035041" y="0"/>
                  </a:moveTo>
                  <a:lnTo>
                    <a:pt x="45974" y="0"/>
                  </a:lnTo>
                  <a:lnTo>
                    <a:pt x="28074" y="3611"/>
                  </a:lnTo>
                  <a:lnTo>
                    <a:pt x="13462" y="13462"/>
                  </a:lnTo>
                  <a:lnTo>
                    <a:pt x="3611" y="28074"/>
                  </a:lnTo>
                  <a:lnTo>
                    <a:pt x="0" y="45974"/>
                  </a:lnTo>
                  <a:lnTo>
                    <a:pt x="0" y="229869"/>
                  </a:lnTo>
                  <a:lnTo>
                    <a:pt x="3611" y="247769"/>
                  </a:lnTo>
                  <a:lnTo>
                    <a:pt x="13462" y="262381"/>
                  </a:lnTo>
                  <a:lnTo>
                    <a:pt x="28074" y="272232"/>
                  </a:lnTo>
                  <a:lnTo>
                    <a:pt x="45974" y="275844"/>
                  </a:lnTo>
                  <a:lnTo>
                    <a:pt x="5035041" y="275844"/>
                  </a:lnTo>
                  <a:lnTo>
                    <a:pt x="5052941" y="272232"/>
                  </a:lnTo>
                  <a:lnTo>
                    <a:pt x="5067554" y="262381"/>
                  </a:lnTo>
                  <a:lnTo>
                    <a:pt x="5077404" y="247769"/>
                  </a:lnTo>
                  <a:lnTo>
                    <a:pt x="5081015" y="229869"/>
                  </a:lnTo>
                  <a:lnTo>
                    <a:pt x="5081015" y="45974"/>
                  </a:lnTo>
                  <a:lnTo>
                    <a:pt x="5077404" y="28074"/>
                  </a:lnTo>
                  <a:lnTo>
                    <a:pt x="5067553" y="13462"/>
                  </a:lnTo>
                  <a:lnTo>
                    <a:pt x="5052941" y="3611"/>
                  </a:lnTo>
                  <a:lnTo>
                    <a:pt x="503504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4520" y="4893564"/>
              <a:ext cx="5081270" cy="276225"/>
            </a:xfrm>
            <a:custGeom>
              <a:avLst/>
              <a:gdLst/>
              <a:ahLst/>
              <a:cxnLst/>
              <a:rect l="l" t="t" r="r" b="b"/>
              <a:pathLst>
                <a:path w="5081270" h="276225">
                  <a:moveTo>
                    <a:pt x="0" y="45974"/>
                  </a:moveTo>
                  <a:lnTo>
                    <a:pt x="3611" y="28074"/>
                  </a:lnTo>
                  <a:lnTo>
                    <a:pt x="13462" y="13462"/>
                  </a:lnTo>
                  <a:lnTo>
                    <a:pt x="28074" y="3611"/>
                  </a:lnTo>
                  <a:lnTo>
                    <a:pt x="45974" y="0"/>
                  </a:lnTo>
                  <a:lnTo>
                    <a:pt x="5035041" y="0"/>
                  </a:lnTo>
                  <a:lnTo>
                    <a:pt x="5052941" y="3611"/>
                  </a:lnTo>
                  <a:lnTo>
                    <a:pt x="5067553" y="13462"/>
                  </a:lnTo>
                  <a:lnTo>
                    <a:pt x="5077404" y="28074"/>
                  </a:lnTo>
                  <a:lnTo>
                    <a:pt x="5081015" y="45974"/>
                  </a:lnTo>
                  <a:lnTo>
                    <a:pt x="5081015" y="229869"/>
                  </a:lnTo>
                  <a:lnTo>
                    <a:pt x="5077404" y="247769"/>
                  </a:lnTo>
                  <a:lnTo>
                    <a:pt x="5067554" y="262381"/>
                  </a:lnTo>
                  <a:lnTo>
                    <a:pt x="5052941" y="272232"/>
                  </a:lnTo>
                  <a:lnTo>
                    <a:pt x="5035041" y="275844"/>
                  </a:lnTo>
                  <a:lnTo>
                    <a:pt x="45974" y="275844"/>
                  </a:lnTo>
                  <a:lnTo>
                    <a:pt x="28074" y="272232"/>
                  </a:lnTo>
                  <a:lnTo>
                    <a:pt x="13462" y="262381"/>
                  </a:lnTo>
                  <a:lnTo>
                    <a:pt x="3611" y="247769"/>
                  </a:lnTo>
                  <a:lnTo>
                    <a:pt x="0" y="229869"/>
                  </a:lnTo>
                  <a:lnTo>
                    <a:pt x="0" y="45974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887601" y="4911979"/>
            <a:ext cx="5055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Investimento</a:t>
            </a:r>
            <a:r>
              <a:rPr sz="1200" spc="-25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industriale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 </a:t>
            </a:r>
            <a:r>
              <a:rPr sz="1200" dirty="0">
                <a:solidFill>
                  <a:srgbClr val="FFFFFF"/>
                </a:solidFill>
                <a:latin typeface="Titillium Web"/>
                <a:cs typeface="Titillium Web"/>
              </a:rPr>
              <a:t>e</a:t>
            </a:r>
            <a:r>
              <a:rPr sz="1200" spc="-10" dirty="0">
                <a:solidFill>
                  <a:srgbClr val="FFFFFF"/>
                </a:solidFill>
                <a:latin typeface="Titillium Web"/>
                <a:cs typeface="Titillium Web"/>
              </a:rPr>
              <a:t> turistico</a:t>
            </a:r>
            <a:endParaRPr sz="1200">
              <a:latin typeface="Titillium Web"/>
              <a:cs typeface="Titillium Web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12950" y="5225288"/>
            <a:ext cx="969644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Area</a:t>
            </a:r>
            <a:r>
              <a:rPr sz="1000" b="1" spc="1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Carta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aiuti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spc="-50" dirty="0">
                <a:latin typeface="Titillium Web"/>
                <a:cs typeface="Titillium Web"/>
              </a:rPr>
              <a:t>a</a:t>
            </a:r>
            <a:r>
              <a:rPr sz="1000" b="1" dirty="0">
                <a:latin typeface="Titillium Web"/>
                <a:cs typeface="Titillium Web"/>
              </a:rPr>
              <a:t> finalità</a:t>
            </a:r>
            <a:r>
              <a:rPr sz="1000" b="1" spc="5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regionale 107.3.c</a:t>
            </a:r>
            <a:endParaRPr sz="1000">
              <a:latin typeface="Titillium Web"/>
              <a:cs typeface="Titillium Web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17238" y="5225288"/>
            <a:ext cx="133540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Agevolazioni</a:t>
            </a:r>
            <a:r>
              <a:rPr sz="1000" b="1" spc="70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richieste</a:t>
            </a:r>
            <a:r>
              <a:rPr sz="1000" b="1" spc="50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ai sensi</a:t>
            </a:r>
            <a:r>
              <a:rPr sz="1000" b="1" spc="2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Sezione</a:t>
            </a:r>
            <a:r>
              <a:rPr sz="1000" b="1" spc="30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3.13</a:t>
            </a:r>
            <a:r>
              <a:rPr sz="1000" b="1" spc="10" dirty="0">
                <a:latin typeface="Titillium Web"/>
                <a:cs typeface="Titillium Web"/>
              </a:rPr>
              <a:t> </a:t>
            </a:r>
            <a:r>
              <a:rPr sz="1000" b="1" spc="-25" dirty="0">
                <a:latin typeface="Titillium Web"/>
                <a:cs typeface="Titillium Web"/>
              </a:rPr>
              <a:t>TF</a:t>
            </a:r>
            <a:r>
              <a:rPr sz="1000" b="1" dirty="0">
                <a:latin typeface="Titillium Web"/>
                <a:cs typeface="Titillium Web"/>
              </a:rPr>
              <a:t> (max</a:t>
            </a:r>
            <a:r>
              <a:rPr sz="1000" b="1" spc="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10</a:t>
            </a:r>
            <a:r>
              <a:rPr sz="1000" b="1" spc="5" dirty="0">
                <a:latin typeface="Titillium Web"/>
                <a:cs typeface="Titillium Web"/>
              </a:rPr>
              <a:t> </a:t>
            </a:r>
            <a:r>
              <a:rPr sz="1000" b="1" spc="-10" dirty="0">
                <a:latin typeface="Titillium Web"/>
                <a:cs typeface="Titillium Web"/>
              </a:rPr>
              <a:t>milioni)</a:t>
            </a:r>
            <a:endParaRPr sz="1000">
              <a:latin typeface="Titillium Web"/>
              <a:cs typeface="Titillium Web"/>
            </a:endParaRPr>
          </a:p>
        </p:txBody>
      </p:sp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300227" y="5804915"/>
          <a:ext cx="6632575" cy="969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5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8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marL="545465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100" b="1" spc="-10" dirty="0">
                          <a:latin typeface="Titillium Web"/>
                          <a:cs typeface="Titillium Web"/>
                        </a:rPr>
                        <a:t>Piccola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7937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509905" algn="r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35%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8445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20%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8572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35%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77470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20" dirty="0">
                          <a:latin typeface="Titillium Web"/>
                          <a:cs typeface="Titillium Web"/>
                        </a:rPr>
                        <a:t>400k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3873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marL="55118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100" b="1" spc="-10" dirty="0">
                          <a:latin typeface="Titillium Web"/>
                          <a:cs typeface="Titillium Web"/>
                        </a:rPr>
                        <a:t>Media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111125" marB="0"/>
                </a:tc>
                <a:tc>
                  <a:txBody>
                    <a:bodyPr/>
                    <a:lstStyle/>
                    <a:p>
                      <a:pPr marR="509905" algn="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25%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10%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81915" marB="0"/>
                </a:tc>
                <a:tc>
                  <a:txBody>
                    <a:bodyPr/>
                    <a:lstStyle/>
                    <a:p>
                      <a:pPr marR="15240"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20%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87630" marB="0"/>
                </a:tc>
                <a:tc>
                  <a:txBody>
                    <a:bodyPr/>
                    <a:lstStyle/>
                    <a:p>
                      <a:pPr marL="50101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100" spc="-20" dirty="0">
                          <a:latin typeface="Titillium Web"/>
                          <a:cs typeface="Titillium Web"/>
                        </a:rPr>
                        <a:t>400k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838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690">
                <a:tc>
                  <a:txBody>
                    <a:bodyPr/>
                    <a:lstStyle/>
                    <a:p>
                      <a:pPr marL="521334">
                        <a:lnSpc>
                          <a:spcPct val="100000"/>
                        </a:lnSpc>
                        <a:spcBef>
                          <a:spcPts val="465"/>
                        </a:spcBef>
                      </a:pPr>
                      <a:r>
                        <a:rPr sz="1100" b="1" spc="-10" dirty="0">
                          <a:latin typeface="Titillium Web"/>
                          <a:cs typeface="Titillium Web"/>
                        </a:rPr>
                        <a:t>Grande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5905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483870" algn="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15%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49530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7310" algn="ctr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100" dirty="0">
                          <a:latin typeface="Titillium Web"/>
                          <a:cs typeface="Titillium Web"/>
                        </a:rPr>
                        <a:t>-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5778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100" spc="-25" dirty="0">
                          <a:latin typeface="Titillium Web"/>
                          <a:cs typeface="Titillium Web"/>
                        </a:rPr>
                        <a:t>15%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5651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2705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100" spc="-20" dirty="0">
                          <a:latin typeface="Titillium Web"/>
                          <a:cs typeface="Titillium Web"/>
                        </a:rPr>
                        <a:t>400k</a:t>
                      </a:r>
                      <a:endParaRPr sz="1100">
                        <a:latin typeface="Titillium Web"/>
                        <a:cs typeface="Titillium Web"/>
                      </a:endParaRPr>
                    </a:p>
                  </a:txBody>
                  <a:tcPr marL="0" marR="0" marT="38735" marB="0">
                    <a:solidFill>
                      <a:srgbClr val="4471C4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4" name="object 54"/>
          <p:cNvSpPr txBox="1"/>
          <p:nvPr/>
        </p:nvSpPr>
        <p:spPr>
          <a:xfrm>
            <a:off x="5828791" y="5292978"/>
            <a:ext cx="7848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TF</a:t>
            </a:r>
            <a:r>
              <a:rPr sz="1000" b="1" spc="-5" dirty="0">
                <a:latin typeface="Titillium Web"/>
                <a:cs typeface="Titillium Web"/>
              </a:rPr>
              <a:t> </a:t>
            </a:r>
            <a:r>
              <a:rPr sz="1000" b="1" dirty="0">
                <a:latin typeface="Titillium Web"/>
                <a:cs typeface="Titillium Web"/>
              </a:rPr>
              <a:t>Ucraina</a:t>
            </a:r>
            <a:r>
              <a:rPr sz="1000" b="1" spc="35" dirty="0">
                <a:latin typeface="Titillium Web"/>
                <a:cs typeface="Titillium Web"/>
              </a:rPr>
              <a:t> </a:t>
            </a:r>
            <a:r>
              <a:rPr sz="1000" b="1" spc="-25" dirty="0">
                <a:latin typeface="Titillium Web"/>
                <a:cs typeface="Titillium Web"/>
              </a:rPr>
              <a:t>(€)</a:t>
            </a:r>
            <a:endParaRPr sz="1000">
              <a:latin typeface="Titillium Web"/>
              <a:cs typeface="Titillium Web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7157973" y="5720841"/>
            <a:ext cx="418465" cy="274955"/>
            <a:chOff x="7157973" y="5720841"/>
            <a:chExt cx="418465" cy="274955"/>
          </a:xfrm>
        </p:grpSpPr>
        <p:sp>
          <p:nvSpPr>
            <p:cNvPr id="56" name="object 56"/>
            <p:cNvSpPr/>
            <p:nvPr/>
          </p:nvSpPr>
          <p:spPr>
            <a:xfrm>
              <a:off x="7164323" y="5727191"/>
              <a:ext cx="405765" cy="262255"/>
            </a:xfrm>
            <a:custGeom>
              <a:avLst/>
              <a:gdLst/>
              <a:ahLst/>
              <a:cxnLst/>
              <a:rect l="l" t="t" r="r" b="b"/>
              <a:pathLst>
                <a:path w="405765" h="262254">
                  <a:moveTo>
                    <a:pt x="274320" y="0"/>
                  </a:moveTo>
                  <a:lnTo>
                    <a:pt x="274320" y="65532"/>
                  </a:lnTo>
                  <a:lnTo>
                    <a:pt x="0" y="65532"/>
                  </a:lnTo>
                  <a:lnTo>
                    <a:pt x="0" y="196596"/>
                  </a:lnTo>
                  <a:lnTo>
                    <a:pt x="274320" y="196596"/>
                  </a:lnTo>
                  <a:lnTo>
                    <a:pt x="274320" y="262128"/>
                  </a:lnTo>
                  <a:lnTo>
                    <a:pt x="405383" y="131064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64323" y="5727191"/>
              <a:ext cx="405765" cy="262255"/>
            </a:xfrm>
            <a:custGeom>
              <a:avLst/>
              <a:gdLst/>
              <a:ahLst/>
              <a:cxnLst/>
              <a:rect l="l" t="t" r="r" b="b"/>
              <a:pathLst>
                <a:path w="405765" h="262254">
                  <a:moveTo>
                    <a:pt x="0" y="65532"/>
                  </a:moveTo>
                  <a:lnTo>
                    <a:pt x="274320" y="65532"/>
                  </a:lnTo>
                  <a:lnTo>
                    <a:pt x="274320" y="0"/>
                  </a:lnTo>
                  <a:lnTo>
                    <a:pt x="405383" y="131064"/>
                  </a:lnTo>
                  <a:lnTo>
                    <a:pt x="274320" y="262128"/>
                  </a:lnTo>
                  <a:lnTo>
                    <a:pt x="274320" y="196596"/>
                  </a:lnTo>
                  <a:lnTo>
                    <a:pt x="0" y="196596"/>
                  </a:lnTo>
                  <a:lnTo>
                    <a:pt x="0" y="65532"/>
                  </a:lnTo>
                  <a:close/>
                </a:path>
              </a:pathLst>
            </a:custGeom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7692643" y="4889753"/>
            <a:ext cx="4451985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agevolazioni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possono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essere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richieste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sensi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seguenti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regimi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20" dirty="0">
                <a:latin typeface="Titillium Web"/>
                <a:cs typeface="Titillium Web"/>
              </a:rPr>
              <a:t> aiuto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Regolamento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GBER</a:t>
            </a:r>
            <a:r>
              <a:rPr sz="1100" b="1" spc="5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(651/2014)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185420" algn="l"/>
              </a:tabLst>
            </a:pPr>
            <a:r>
              <a:rPr sz="1100" spc="-10" dirty="0">
                <a:latin typeface="Titillium Web"/>
                <a:cs typeface="Titillium Web"/>
              </a:rPr>
              <a:t>Regolamento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de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spc="-10" dirty="0">
                <a:latin typeface="Titillium Web"/>
                <a:cs typeface="Titillium Web"/>
              </a:rPr>
              <a:t>minimis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Sezione</a:t>
            </a:r>
            <a:r>
              <a:rPr sz="1100" b="1" spc="-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3.13</a:t>
            </a:r>
            <a:r>
              <a:rPr sz="1100" b="1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Temporary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Framework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"/>
              <a:tabLst>
                <a:tab pos="185420" algn="l"/>
              </a:tabLst>
            </a:pPr>
            <a:r>
              <a:rPr sz="1100" b="1" dirty="0">
                <a:latin typeface="Titillium Web"/>
                <a:cs typeface="Titillium Web"/>
              </a:rPr>
              <a:t>Sezione</a:t>
            </a:r>
            <a:r>
              <a:rPr sz="1100" b="1" spc="-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2.1</a:t>
            </a:r>
            <a:r>
              <a:rPr sz="1100" b="1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Temporary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Framework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Ucraina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71847" y="2830448"/>
            <a:ext cx="5645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dirty="0">
                <a:latin typeface="Titillium Web"/>
                <a:cs typeface="Titillium Web"/>
              </a:rPr>
              <a:t>Altre</a:t>
            </a:r>
            <a:r>
              <a:rPr sz="1000" b="1" spc="40" dirty="0">
                <a:latin typeface="Titillium Web"/>
                <a:cs typeface="Titillium Web"/>
              </a:rPr>
              <a:t> </a:t>
            </a:r>
            <a:r>
              <a:rPr sz="1000" b="1" spc="-20" dirty="0">
                <a:latin typeface="Titillium Web"/>
                <a:cs typeface="Titillium Web"/>
              </a:rPr>
              <a:t>aree</a:t>
            </a:r>
            <a:endParaRPr sz="1000">
              <a:latin typeface="Titillium Web"/>
              <a:cs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021" y="1368933"/>
            <a:ext cx="106826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0"/>
              </a:spcBef>
            </a:pPr>
            <a:r>
              <a:rPr dirty="0"/>
              <a:t>INTERVENTI</a:t>
            </a:r>
            <a:r>
              <a:rPr spc="20" dirty="0"/>
              <a:t> </a:t>
            </a:r>
            <a:r>
              <a:rPr dirty="0"/>
              <a:t>PER</a:t>
            </a:r>
            <a:r>
              <a:rPr spc="20" dirty="0"/>
              <a:t> </a:t>
            </a:r>
            <a:r>
              <a:rPr dirty="0"/>
              <a:t>LA</a:t>
            </a:r>
            <a:r>
              <a:rPr spc="10" dirty="0"/>
              <a:t> </a:t>
            </a:r>
            <a:r>
              <a:rPr dirty="0"/>
              <a:t>NASCITA,</a:t>
            </a:r>
            <a:r>
              <a:rPr spc="25" dirty="0"/>
              <a:t> </a:t>
            </a:r>
            <a:r>
              <a:rPr dirty="0"/>
              <a:t>LO</a:t>
            </a:r>
            <a:r>
              <a:rPr spc="10" dirty="0"/>
              <a:t> </a:t>
            </a:r>
            <a:r>
              <a:rPr dirty="0"/>
              <a:t>SVILUPPO</a:t>
            </a:r>
            <a:r>
              <a:rPr spc="15" dirty="0"/>
              <a:t> 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IL CONSOLIDAMENTO</a:t>
            </a:r>
            <a:r>
              <a:rPr spc="25" dirty="0"/>
              <a:t> </a:t>
            </a:r>
            <a:r>
              <a:rPr dirty="0"/>
              <a:t>DI</a:t>
            </a:r>
            <a:r>
              <a:rPr spc="10" dirty="0"/>
              <a:t> </a:t>
            </a:r>
            <a:r>
              <a:rPr dirty="0"/>
              <a:t>INIZIATIVE</a:t>
            </a:r>
            <a:r>
              <a:rPr spc="15" dirty="0"/>
              <a:t> </a:t>
            </a:r>
            <a:r>
              <a:rPr dirty="0"/>
              <a:t>MICRO</a:t>
            </a:r>
            <a:r>
              <a:rPr spc="10" dirty="0"/>
              <a:t> </a:t>
            </a:r>
            <a:r>
              <a:rPr spc="-10" dirty="0"/>
              <a:t>IMPRENDITORIALI </a:t>
            </a:r>
            <a:r>
              <a:rPr dirty="0"/>
              <a:t>E</a:t>
            </a:r>
            <a:r>
              <a:rPr spc="10" dirty="0"/>
              <a:t> </a:t>
            </a:r>
            <a:r>
              <a:rPr dirty="0"/>
              <a:t>PER L’ATTRAZIONE</a:t>
            </a:r>
            <a:r>
              <a:rPr spc="35" dirty="0"/>
              <a:t> </a:t>
            </a:r>
            <a:r>
              <a:rPr dirty="0"/>
              <a:t>E</a:t>
            </a:r>
            <a:r>
              <a:rPr spc="5" dirty="0"/>
              <a:t> </a:t>
            </a:r>
            <a:r>
              <a:rPr dirty="0"/>
              <a:t>IL</a:t>
            </a:r>
            <a:r>
              <a:rPr spc="-10" dirty="0"/>
              <a:t> </a:t>
            </a:r>
            <a:r>
              <a:rPr dirty="0"/>
              <a:t>RIENTRO DI</a:t>
            </a:r>
            <a:r>
              <a:rPr spc="5" dirty="0"/>
              <a:t> </a:t>
            </a:r>
            <a:r>
              <a:rPr spc="-10" dirty="0"/>
              <a:t>IMPRENDITORI</a:t>
            </a:r>
          </a:p>
          <a:p>
            <a:pPr marL="12700" marR="7240905">
              <a:lnSpc>
                <a:spcPct val="100000"/>
              </a:lnSpc>
            </a:pP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Ordinanza n. 25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del 30</a:t>
            </a:r>
            <a:r>
              <a:rPr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giugno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100</a:t>
            </a:r>
            <a:r>
              <a:rPr b="0" spc="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Milioni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b="0" spc="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euro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8754" y="1643253"/>
            <a:ext cx="653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F0C92"/>
                </a:solidFill>
                <a:latin typeface="Titillium Web"/>
                <a:cs typeface="Titillium Web"/>
              </a:rPr>
              <a:t>B1.3.a</a:t>
            </a:r>
            <a:endParaRPr sz="1800">
              <a:latin typeface="Titillium Web"/>
              <a:cs typeface="Titillium We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2722" y="1523238"/>
            <a:ext cx="769620" cy="601980"/>
          </a:xfrm>
          <a:custGeom>
            <a:avLst/>
            <a:gdLst/>
            <a:ahLst/>
            <a:cxnLst/>
            <a:rect l="l" t="t" r="r" b="b"/>
            <a:pathLst>
              <a:path w="769619" h="601980">
                <a:moveTo>
                  <a:pt x="0" y="300989"/>
                </a:moveTo>
                <a:lnTo>
                  <a:pt x="3512" y="260145"/>
                </a:lnTo>
                <a:lnTo>
                  <a:pt x="13745" y="220971"/>
                </a:lnTo>
                <a:lnTo>
                  <a:pt x="30240" y="183826"/>
                </a:lnTo>
                <a:lnTo>
                  <a:pt x="52538" y="149069"/>
                </a:lnTo>
                <a:lnTo>
                  <a:pt x="80180" y="117059"/>
                </a:lnTo>
                <a:lnTo>
                  <a:pt x="112709" y="88153"/>
                </a:lnTo>
                <a:lnTo>
                  <a:pt x="149665" y="62711"/>
                </a:lnTo>
                <a:lnTo>
                  <a:pt x="190590" y="41091"/>
                </a:lnTo>
                <a:lnTo>
                  <a:pt x="235025" y="23651"/>
                </a:lnTo>
                <a:lnTo>
                  <a:pt x="282513" y="10750"/>
                </a:lnTo>
                <a:lnTo>
                  <a:pt x="332594" y="2747"/>
                </a:lnTo>
                <a:lnTo>
                  <a:pt x="384809" y="0"/>
                </a:lnTo>
                <a:lnTo>
                  <a:pt x="437025" y="2747"/>
                </a:lnTo>
                <a:lnTo>
                  <a:pt x="487106" y="10750"/>
                </a:lnTo>
                <a:lnTo>
                  <a:pt x="534594" y="23651"/>
                </a:lnTo>
                <a:lnTo>
                  <a:pt x="579029" y="41091"/>
                </a:lnTo>
                <a:lnTo>
                  <a:pt x="619954" y="62711"/>
                </a:lnTo>
                <a:lnTo>
                  <a:pt x="656910" y="88153"/>
                </a:lnTo>
                <a:lnTo>
                  <a:pt x="689439" y="117059"/>
                </a:lnTo>
                <a:lnTo>
                  <a:pt x="717081" y="149069"/>
                </a:lnTo>
                <a:lnTo>
                  <a:pt x="739379" y="183826"/>
                </a:lnTo>
                <a:lnTo>
                  <a:pt x="755874" y="220971"/>
                </a:lnTo>
                <a:lnTo>
                  <a:pt x="766107" y="260145"/>
                </a:lnTo>
                <a:lnTo>
                  <a:pt x="769619" y="300989"/>
                </a:lnTo>
                <a:lnTo>
                  <a:pt x="766107" y="341834"/>
                </a:lnTo>
                <a:lnTo>
                  <a:pt x="755874" y="381008"/>
                </a:lnTo>
                <a:lnTo>
                  <a:pt x="739379" y="418153"/>
                </a:lnTo>
                <a:lnTo>
                  <a:pt x="717081" y="452910"/>
                </a:lnTo>
                <a:lnTo>
                  <a:pt x="689439" y="484920"/>
                </a:lnTo>
                <a:lnTo>
                  <a:pt x="656910" y="513826"/>
                </a:lnTo>
                <a:lnTo>
                  <a:pt x="619954" y="539268"/>
                </a:lnTo>
                <a:lnTo>
                  <a:pt x="579029" y="560888"/>
                </a:lnTo>
                <a:lnTo>
                  <a:pt x="534594" y="578328"/>
                </a:lnTo>
                <a:lnTo>
                  <a:pt x="487106" y="591229"/>
                </a:lnTo>
                <a:lnTo>
                  <a:pt x="437025" y="599232"/>
                </a:lnTo>
                <a:lnTo>
                  <a:pt x="384809" y="601979"/>
                </a:lnTo>
                <a:lnTo>
                  <a:pt x="332594" y="599232"/>
                </a:lnTo>
                <a:lnTo>
                  <a:pt x="282513" y="591229"/>
                </a:lnTo>
                <a:lnTo>
                  <a:pt x="235025" y="578328"/>
                </a:lnTo>
                <a:lnTo>
                  <a:pt x="190590" y="560888"/>
                </a:lnTo>
                <a:lnTo>
                  <a:pt x="149665" y="539268"/>
                </a:lnTo>
                <a:lnTo>
                  <a:pt x="112709" y="513826"/>
                </a:lnTo>
                <a:lnTo>
                  <a:pt x="80180" y="484920"/>
                </a:lnTo>
                <a:lnTo>
                  <a:pt x="52538" y="452910"/>
                </a:lnTo>
                <a:lnTo>
                  <a:pt x="30240" y="418153"/>
                </a:lnTo>
                <a:lnTo>
                  <a:pt x="13745" y="381008"/>
                </a:lnTo>
                <a:lnTo>
                  <a:pt x="3512" y="341834"/>
                </a:lnTo>
                <a:lnTo>
                  <a:pt x="0" y="300989"/>
                </a:lnTo>
                <a:close/>
              </a:path>
            </a:pathLst>
          </a:custGeom>
          <a:ln w="28575">
            <a:solidFill>
              <a:srgbClr val="0F0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7503" y="4812919"/>
            <a:ext cx="404558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lphaLcParenR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Opere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murarie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assimilate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programma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spesa)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Macchinari,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impianti,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attrezzature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strumenti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nuovi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fabbrica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lphaLcParenR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informatici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servizi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nuove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tecnologie</a:t>
            </a:r>
            <a:endParaRPr sz="1100">
              <a:latin typeface="Titillium Web"/>
              <a:cs typeface="Titillium Web"/>
            </a:endParaRPr>
          </a:p>
          <a:p>
            <a:pPr marL="241300" marR="5080" indent="-228600" algn="just">
              <a:lnSpc>
                <a:spcPct val="100000"/>
              </a:lnSpc>
              <a:buAutoNum type="alphaLcParenR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Brevetti,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licenze,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know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how,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software,</a:t>
            </a:r>
            <a:r>
              <a:rPr sz="1100" spc="1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marchi,</a:t>
            </a:r>
            <a:r>
              <a:rPr sz="1100" spc="1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progettazione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spc="-50" dirty="0">
                <a:latin typeface="Titillium Web"/>
                <a:cs typeface="Titillium Web"/>
              </a:rPr>
              <a:t>e</a:t>
            </a:r>
            <a:r>
              <a:rPr sz="1100" dirty="0">
                <a:latin typeface="Titillium Web"/>
                <a:cs typeface="Titillium Web"/>
              </a:rPr>
              <a:t> sviluppo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19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visual/digital</a:t>
            </a:r>
            <a:r>
              <a:rPr sz="1100" spc="20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brand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ecc.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ed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altre</a:t>
            </a:r>
            <a:r>
              <a:rPr sz="1100" spc="204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immobilizzazioni immateriali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(max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40%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programma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spesa)</a:t>
            </a:r>
            <a:endParaRPr sz="1100">
              <a:latin typeface="Titillium Web"/>
              <a:cs typeface="Titillium Web"/>
            </a:endParaRPr>
          </a:p>
          <a:p>
            <a:pPr marL="241300" indent="-228600" algn="just">
              <a:lnSpc>
                <a:spcPct val="100000"/>
              </a:lnSpc>
              <a:buAutoNum type="alphaLcParenR"/>
              <a:tabLst>
                <a:tab pos="241300" algn="l"/>
              </a:tabLst>
            </a:pPr>
            <a:r>
              <a:rPr sz="1100" spc="-10" dirty="0">
                <a:latin typeface="Titillium Web"/>
                <a:cs typeface="Titillium Web"/>
              </a:rPr>
              <a:t>Consulenze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specialistiche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costituzione</a:t>
            </a:r>
            <a:endParaRPr sz="1100">
              <a:latin typeface="Titillium Web"/>
              <a:cs typeface="Titillium Web"/>
            </a:endParaRPr>
          </a:p>
          <a:p>
            <a:pPr marL="241300" indent="-228600" algn="just">
              <a:lnSpc>
                <a:spcPct val="100000"/>
              </a:lnSpc>
              <a:buAutoNum type="alphaLcParenR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Altre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immateriali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5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20" dirty="0"/>
              <a:t> 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5" dirty="0"/>
              <a:t> </a:t>
            </a:r>
            <a:r>
              <a:rPr dirty="0"/>
              <a:t>-</a:t>
            </a:r>
            <a:r>
              <a:rPr spc="25" dirty="0"/>
              <a:t> </a:t>
            </a:r>
            <a:r>
              <a:rPr dirty="0"/>
              <a:t>2 0 1</a:t>
            </a:r>
            <a:r>
              <a:rPr spc="-5" dirty="0"/>
              <a:t>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6952" y="2847594"/>
            <a:ext cx="3653790" cy="17062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AutoNum type="alphaLcParenR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AVVIO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(start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up/costituite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non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oltre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12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mesi)</a:t>
            </a:r>
            <a:endParaRPr sz="1100">
              <a:latin typeface="Titillium Web"/>
              <a:cs typeface="Titillium Web"/>
            </a:endParaRPr>
          </a:p>
          <a:p>
            <a:pPr marL="224154" marR="2085975">
              <a:lnSpc>
                <a:spcPts val="1300"/>
              </a:lnSpc>
              <a:spcBef>
                <a:spcPts val="80"/>
              </a:spcBef>
            </a:pPr>
            <a:r>
              <a:rPr sz="1100" spc="-100" dirty="0">
                <a:latin typeface="Wingdings"/>
                <a:cs typeface="Wingdings"/>
              </a:rPr>
              <a:t>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tillium Web"/>
                <a:cs typeface="Titillium Web"/>
              </a:rPr>
              <a:t>40%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fondo </a:t>
            </a:r>
            <a:r>
              <a:rPr sz="1100" dirty="0">
                <a:latin typeface="Titillium Web"/>
                <a:cs typeface="Titillium Web"/>
              </a:rPr>
              <a:t>Progetti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40k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250k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1275"/>
              </a:spcBef>
              <a:buAutoNum type="alphaLcParenR" startAt="2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(ampliamento,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ammodernamento,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integrazione</a:t>
            </a:r>
            <a:endParaRPr sz="1100">
              <a:latin typeface="Titillium Web"/>
              <a:cs typeface="Titillium Web"/>
            </a:endParaRPr>
          </a:p>
          <a:p>
            <a:pPr marL="2413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attività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produttive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reshoring)</a:t>
            </a:r>
            <a:endParaRPr sz="1100">
              <a:latin typeface="Titillium Web"/>
              <a:cs typeface="Titillium Web"/>
            </a:endParaRPr>
          </a:p>
          <a:p>
            <a:pPr marL="224154" marR="2154555">
              <a:lnSpc>
                <a:spcPts val="1300"/>
              </a:lnSpc>
              <a:spcBef>
                <a:spcPts val="90"/>
              </a:spcBef>
            </a:pPr>
            <a:r>
              <a:rPr sz="1100" spc="-100" dirty="0">
                <a:latin typeface="Wingdings"/>
                <a:cs typeface="Wingdings"/>
              </a:rPr>
              <a:t>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tillium Web"/>
                <a:cs typeface="Titillium Web"/>
              </a:rPr>
              <a:t>60%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20" dirty="0">
                <a:latin typeface="Titillium Web"/>
                <a:cs typeface="Titillium Web"/>
              </a:rPr>
              <a:t> fondo </a:t>
            </a:r>
            <a:r>
              <a:rPr sz="1100" dirty="0">
                <a:latin typeface="Titillium Web"/>
                <a:cs typeface="Titillium Web"/>
              </a:rPr>
              <a:t>Progetti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40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400k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100" spc="-100" dirty="0">
                <a:latin typeface="Wingdings"/>
                <a:cs typeface="Wingdings"/>
              </a:rPr>
              <a:t>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tillium Web"/>
                <a:cs typeface="Titillium Web"/>
              </a:rPr>
              <a:t>Investimenti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realizzati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18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mesi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8055" y="4636770"/>
            <a:ext cx="146939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SPESE</a:t>
            </a:r>
            <a:r>
              <a:rPr sz="1300" b="1" spc="-2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AGEVOLABILI</a:t>
            </a:r>
            <a:endParaRPr sz="1300">
              <a:latin typeface="Titillium Web"/>
              <a:cs typeface="Titillium Web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REGIME</a:t>
            </a:r>
            <a:r>
              <a:rPr spc="15" dirty="0"/>
              <a:t> </a:t>
            </a:r>
            <a:r>
              <a:rPr dirty="0"/>
              <a:t>DI </a:t>
            </a:r>
            <a:r>
              <a:rPr spc="-10" dirty="0"/>
              <a:t>AIUTO</a:t>
            </a: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Disposizioni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Regolamento GBER,</a:t>
            </a:r>
            <a:r>
              <a:rPr sz="1100"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Regolamento de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minimis, del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Quadro</a:t>
            </a:r>
            <a:r>
              <a:rPr sz="1100" b="0" spc="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temporaneo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e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del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Quadro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temporaneo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Ucraina.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Contributo</a:t>
            </a:r>
            <a:r>
              <a:rPr sz="1100" b="0" spc="-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in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conto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impianti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importo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(Area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Carta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aiuti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finalità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regionale</a:t>
            </a:r>
            <a:r>
              <a:rPr sz="1100" b="0" spc="-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107.3.c)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massimo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fino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Linea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Avvio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- 80%</a:t>
            </a:r>
            <a:r>
              <a:rPr sz="1100" b="0" spc="-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programma</a:t>
            </a:r>
            <a:r>
              <a:rPr sz="1100" b="0" spc="-5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investimento;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Linea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Sviluppo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-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50%</a:t>
            </a:r>
            <a:r>
              <a:rPr sz="1100" b="0" spc="-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del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programma</a:t>
            </a:r>
            <a:r>
              <a:rPr sz="1100" b="0" spc="-6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investimento.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Maggiorazioni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dell’intensità</a:t>
            </a:r>
            <a:r>
              <a:rPr sz="1100" b="0" spc="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aiuto</a:t>
            </a:r>
            <a:r>
              <a:rPr sz="1100" b="0" spc="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per: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Linea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Avvio</a:t>
            </a:r>
            <a:r>
              <a:rPr sz="1100" b="0" spc="-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-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disoccupati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di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lunga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durata</a:t>
            </a:r>
            <a:endParaRPr sz="1100">
              <a:latin typeface="Titillium Web"/>
              <a:cs typeface="Titillium Web"/>
            </a:endParaRPr>
          </a:p>
          <a:p>
            <a:pPr marL="919480" lvl="1" indent="-93345">
              <a:lnSpc>
                <a:spcPct val="100000"/>
              </a:lnSpc>
              <a:buChar char="-"/>
              <a:tabLst>
                <a:tab pos="919480" algn="l"/>
              </a:tabLst>
            </a:pPr>
            <a:r>
              <a:rPr sz="1100" dirty="0">
                <a:latin typeface="Titillium Web"/>
                <a:cs typeface="Titillium Web"/>
              </a:rPr>
              <a:t>donne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inattive</a:t>
            </a:r>
            <a:endParaRPr sz="1100">
              <a:latin typeface="Titillium Web"/>
              <a:cs typeface="Titillium Web"/>
            </a:endParaRPr>
          </a:p>
          <a:p>
            <a:pPr marL="919480" lvl="1" indent="-93345">
              <a:lnSpc>
                <a:spcPct val="100000"/>
              </a:lnSpc>
              <a:buChar char="-"/>
              <a:tabLst>
                <a:tab pos="919480" algn="l"/>
              </a:tabLst>
            </a:pPr>
            <a:r>
              <a:rPr sz="1100" dirty="0">
                <a:latin typeface="Titillium Web"/>
                <a:cs typeface="Titillium Web"/>
              </a:rPr>
              <a:t>soggetti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residenti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territori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diversi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che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spostano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residenza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Linea</a:t>
            </a:r>
            <a:r>
              <a:rPr sz="1100" b="0" spc="-5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Sviluppo</a:t>
            </a:r>
            <a:r>
              <a:rPr sz="1100" b="0" spc="17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-</a:t>
            </a:r>
            <a:r>
              <a:rPr sz="1100" b="0" spc="-3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operanti</a:t>
            </a:r>
            <a:r>
              <a:rPr sz="1100" b="0" spc="-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nel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cratere</a:t>
            </a:r>
            <a:endParaRPr sz="1100">
              <a:latin typeface="Titillium Web"/>
              <a:cs typeface="Titillium Web"/>
            </a:endParaRPr>
          </a:p>
          <a:p>
            <a:pPr marL="1100455" lvl="1" indent="-93345">
              <a:lnSpc>
                <a:spcPct val="100000"/>
              </a:lnSpc>
              <a:spcBef>
                <a:spcPts val="5"/>
              </a:spcBef>
              <a:buChar char="-"/>
              <a:tabLst>
                <a:tab pos="1101090" algn="l"/>
              </a:tabLst>
            </a:pPr>
            <a:r>
              <a:rPr sz="1100" dirty="0">
                <a:latin typeface="Titillium Web"/>
                <a:cs typeface="Titillium Web"/>
              </a:rPr>
              <a:t>fatturato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2021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almeno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pari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50%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2019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pc="-10" dirty="0"/>
              <a:t>PROCEDIMENTO</a:t>
            </a: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Char char="-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Linea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Avvio</a:t>
            </a:r>
            <a:r>
              <a:rPr sz="1100" b="0" spc="-4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–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-20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graduatoria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spcBef>
                <a:spcPts val="1320"/>
              </a:spcBef>
              <a:buChar char="-"/>
              <a:tabLst>
                <a:tab pos="18542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Linea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Sviluppo:</a:t>
            </a:r>
            <a:endParaRPr sz="1100">
              <a:latin typeface="Titillium Web"/>
              <a:cs typeface="Titillium Web"/>
            </a:endParaRPr>
          </a:p>
          <a:p>
            <a:pPr marL="355600" indent="-17081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sportello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per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le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Imprese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 danneggiate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dal</a:t>
            </a:r>
            <a:r>
              <a:rPr sz="1100" b="0" spc="-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sisma</a:t>
            </a:r>
            <a:endParaRPr sz="1100">
              <a:latin typeface="Titillium Web"/>
              <a:cs typeface="Titillium Web"/>
            </a:endParaRPr>
          </a:p>
          <a:p>
            <a:pPr marL="355600" indent="-17081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A</a:t>
            </a:r>
            <a:r>
              <a:rPr sz="1100"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graduatoria</a:t>
            </a:r>
            <a:r>
              <a:rPr sz="1100" b="0" spc="-4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per</a:t>
            </a:r>
            <a:r>
              <a:rPr sz="1100" b="0" spc="-3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dirty="0">
                <a:solidFill>
                  <a:srgbClr val="000000"/>
                </a:solidFill>
                <a:latin typeface="Titillium Web"/>
                <a:cs typeface="Titillium Web"/>
              </a:rPr>
              <a:t>le</a:t>
            </a:r>
            <a:r>
              <a:rPr sz="1100" b="0" spc="-1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sz="1100" b="0" spc="-10" dirty="0">
                <a:solidFill>
                  <a:srgbClr val="000000"/>
                </a:solidFill>
                <a:latin typeface="Titillium Web"/>
                <a:cs typeface="Titillium Web"/>
              </a:rPr>
              <a:t>restanti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7503" y="2671317"/>
            <a:ext cx="128143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TIPO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INTERVENTI</a:t>
            </a:r>
            <a:endParaRPr sz="1300">
              <a:latin typeface="Titillium Web"/>
              <a:cs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046" y="1361947"/>
            <a:ext cx="7952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0">
              <a:lnSpc>
                <a:spcPct val="100000"/>
              </a:lnSpc>
              <a:spcBef>
                <a:spcPts val="100"/>
              </a:spcBef>
            </a:pPr>
            <a:r>
              <a:rPr dirty="0"/>
              <a:t>INTERVENTI</a:t>
            </a:r>
            <a:r>
              <a:rPr spc="30" dirty="0"/>
              <a:t> </a:t>
            </a:r>
            <a:r>
              <a:rPr dirty="0"/>
              <a:t>PER</a:t>
            </a:r>
            <a:r>
              <a:rPr spc="35" dirty="0"/>
              <a:t> </a:t>
            </a:r>
            <a:r>
              <a:rPr dirty="0"/>
              <a:t>L’INNOVAZIONE</a:t>
            </a:r>
            <a:r>
              <a:rPr spc="55" dirty="0"/>
              <a:t> </a:t>
            </a:r>
            <a:r>
              <a:rPr dirty="0"/>
              <a:t>DIFFUSA</a:t>
            </a:r>
            <a:r>
              <a:rPr spc="10" dirty="0"/>
              <a:t> </a:t>
            </a:r>
            <a:r>
              <a:rPr dirty="0"/>
              <a:t>–</a:t>
            </a:r>
            <a:r>
              <a:rPr spc="20" dirty="0"/>
              <a:t> </a:t>
            </a:r>
            <a:r>
              <a:rPr dirty="0"/>
              <a:t>‘CENTRO</a:t>
            </a:r>
            <a:r>
              <a:rPr spc="20" dirty="0"/>
              <a:t> </a:t>
            </a:r>
            <a:r>
              <a:rPr spc="-10" dirty="0"/>
              <a:t>L’INNOVAZIONE’</a:t>
            </a:r>
          </a:p>
          <a:p>
            <a:pPr marL="12700">
              <a:lnSpc>
                <a:spcPct val="100000"/>
              </a:lnSpc>
              <a:tabLst>
                <a:tab pos="853440" algn="l"/>
              </a:tabLst>
            </a:pPr>
            <a:r>
              <a:rPr spc="-10" dirty="0"/>
              <a:t>B1.3.b</a:t>
            </a:r>
            <a:r>
              <a:rPr dirty="0"/>
              <a:t>	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Ordinanza</a:t>
            </a:r>
            <a:r>
              <a:rPr b="0" spc="-25" dirty="0">
                <a:solidFill>
                  <a:srgbClr val="000000"/>
                </a:solidFill>
                <a:latin typeface="Titillium Web"/>
                <a:cs typeface="Titillium Web"/>
              </a:rPr>
              <a:t> </a:t>
            </a:r>
            <a:r>
              <a:rPr b="0" dirty="0">
                <a:solidFill>
                  <a:srgbClr val="000000"/>
                </a:solidFill>
                <a:latin typeface="Titillium Web"/>
                <a:cs typeface="Titillium Web"/>
              </a:rPr>
              <a:t>n. 25 del 30 giugno </a:t>
            </a:r>
            <a:r>
              <a:rPr b="0" spc="-20" dirty="0">
                <a:solidFill>
                  <a:srgbClr val="000000"/>
                </a:solidFill>
                <a:latin typeface="Titillium Web"/>
                <a:cs typeface="Titillium Web"/>
              </a:rPr>
              <a:t>2022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1756" y="2441829"/>
            <a:ext cx="209804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FINALITA’</a:t>
            </a:r>
            <a:r>
              <a:rPr sz="1300" b="1" spc="6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DELL’INTERVENTO</a:t>
            </a:r>
            <a:endParaRPr sz="1300">
              <a:latin typeface="Titillium Web"/>
              <a:cs typeface="Titillium We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756" y="2634742"/>
            <a:ext cx="492506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tillium Web"/>
                <a:cs typeface="Titillium Web"/>
              </a:rPr>
              <a:t>L’intervento</a:t>
            </a:r>
            <a:r>
              <a:rPr sz="1100" spc="3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agevolativo</a:t>
            </a:r>
            <a:r>
              <a:rPr sz="1100" spc="3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3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esame</a:t>
            </a:r>
            <a:r>
              <a:rPr sz="1100" spc="3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intende</a:t>
            </a:r>
            <a:r>
              <a:rPr sz="1100" spc="3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sostenere</a:t>
            </a:r>
            <a:r>
              <a:rPr sz="1100" spc="37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programmi</a:t>
            </a:r>
            <a:r>
              <a:rPr sz="1100" spc="38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innovativi</a:t>
            </a:r>
            <a:r>
              <a:rPr sz="1100" spc="37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756" y="2802382"/>
            <a:ext cx="4927600" cy="3529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Titillium Web"/>
                <a:cs typeface="Titillium Web"/>
              </a:rPr>
              <a:t>sviluppo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aziendale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incentivando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sistema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produttivo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(PMI)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aree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Comuni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dei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crateri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sismici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Centro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Italia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2009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2016.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tal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fine,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misura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aiuto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viene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articolata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nelle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seguenti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fasi:</a:t>
            </a:r>
            <a:endParaRPr sz="1100">
              <a:latin typeface="Titillium Web"/>
              <a:cs typeface="Titillium Web"/>
            </a:endParaRPr>
          </a:p>
          <a:p>
            <a:pPr marL="73660" indent="-60960">
              <a:lnSpc>
                <a:spcPct val="100000"/>
              </a:lnSpc>
              <a:spcBef>
                <a:spcPts val="25"/>
              </a:spcBef>
              <a:buChar char="·"/>
              <a:tabLst>
                <a:tab pos="73660" algn="l"/>
              </a:tabLst>
            </a:pPr>
            <a:r>
              <a:rPr sz="1100" dirty="0">
                <a:latin typeface="Titillium Web"/>
                <a:cs typeface="Titillium Web"/>
              </a:rPr>
              <a:t>centro</a:t>
            </a:r>
            <a:r>
              <a:rPr sz="1100" spc="-10" dirty="0">
                <a:latin typeface="Titillium Web"/>
                <a:cs typeface="Titillium Web"/>
              </a:rPr>
              <a:t> l’Innovazione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Fase</a:t>
            </a:r>
            <a:r>
              <a:rPr sz="1100" b="1" spc="25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1: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Voucher</a:t>
            </a:r>
            <a:r>
              <a:rPr sz="1100" b="1" spc="3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Innovazione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diffusa</a:t>
            </a:r>
            <a:r>
              <a:rPr sz="1100" b="1" spc="5" dirty="0">
                <a:latin typeface="Titillium Web"/>
                <a:cs typeface="Titillium Web"/>
              </a:rPr>
              <a:t> </a:t>
            </a:r>
            <a:r>
              <a:rPr sz="1100" spc="-100" dirty="0">
                <a:latin typeface="Wingdings"/>
                <a:cs typeface="Wingdings"/>
              </a:rPr>
              <a:t>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tillium Web"/>
                <a:cs typeface="Titillium Web"/>
              </a:rPr>
              <a:t>8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milioni</a:t>
            </a:r>
            <a:endParaRPr sz="1100">
              <a:latin typeface="Titillium Web"/>
              <a:cs typeface="Titillium Web"/>
            </a:endParaRPr>
          </a:p>
          <a:p>
            <a:pPr marL="73660" indent="-60960">
              <a:lnSpc>
                <a:spcPct val="100000"/>
              </a:lnSpc>
              <a:buChar char="·"/>
              <a:tabLst>
                <a:tab pos="73660" algn="l"/>
              </a:tabLst>
            </a:pPr>
            <a:r>
              <a:rPr sz="1100" dirty="0">
                <a:latin typeface="Titillium Web"/>
                <a:cs typeface="Titillium Web"/>
              </a:rPr>
              <a:t>centro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l’Innovazione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Fase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2:</a:t>
            </a:r>
            <a:r>
              <a:rPr sz="1100" b="1" spc="2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Sostegno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ai</a:t>
            </a:r>
            <a:r>
              <a:rPr sz="1100" b="1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progetti</a:t>
            </a:r>
            <a:r>
              <a:rPr sz="1100" b="1" spc="4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di</a:t>
            </a:r>
            <a:r>
              <a:rPr sz="1100" b="1" spc="10" dirty="0">
                <a:latin typeface="Titillium Web"/>
                <a:cs typeface="Titillium Web"/>
              </a:rPr>
              <a:t> </a:t>
            </a:r>
            <a:r>
              <a:rPr sz="1100" b="1" dirty="0">
                <a:latin typeface="Titillium Web"/>
                <a:cs typeface="Titillium Web"/>
              </a:rPr>
              <a:t>innovazione</a:t>
            </a:r>
            <a:r>
              <a:rPr sz="1100" b="1" spc="15" dirty="0">
                <a:latin typeface="Titillium Web"/>
                <a:cs typeface="Titillium Web"/>
              </a:rPr>
              <a:t> </a:t>
            </a:r>
            <a:r>
              <a:rPr sz="1100" spc="-100" dirty="0">
                <a:latin typeface="Wingdings"/>
                <a:cs typeface="Wingdings"/>
              </a:rPr>
              <a:t>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tillium Web"/>
                <a:cs typeface="Titillium Web"/>
              </a:rPr>
              <a:t>50 </a:t>
            </a:r>
            <a:r>
              <a:rPr sz="1100" spc="-10" dirty="0">
                <a:latin typeface="Titillium Web"/>
                <a:cs typeface="Titillium Web"/>
              </a:rPr>
              <a:t>milioni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FASE </a:t>
            </a:r>
            <a:r>
              <a:rPr sz="1300" b="1" spc="-60" dirty="0">
                <a:solidFill>
                  <a:srgbClr val="243B8A"/>
                </a:solidFill>
                <a:latin typeface="Titillium Web"/>
                <a:cs typeface="Titillium Web"/>
              </a:rPr>
              <a:t>1</a:t>
            </a:r>
            <a:endParaRPr sz="1300">
              <a:latin typeface="Titillium Web"/>
              <a:cs typeface="Titillium Web"/>
            </a:endParaRPr>
          </a:p>
          <a:p>
            <a:pPr marL="12700" marR="5715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Intervento</a:t>
            </a:r>
            <a:r>
              <a:rPr sz="1100" spc="4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diretto</a:t>
            </a:r>
            <a:r>
              <a:rPr sz="1100" spc="4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all’acquisto</a:t>
            </a:r>
            <a:r>
              <a:rPr sz="1100" spc="4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4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servizi</a:t>
            </a:r>
            <a:r>
              <a:rPr sz="1100" spc="4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43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consulenza</a:t>
            </a:r>
            <a:r>
              <a:rPr sz="1100" spc="43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specialistica</a:t>
            </a:r>
            <a:r>
              <a:rPr sz="1100" spc="4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finalizzati </a:t>
            </a:r>
            <a:r>
              <a:rPr sz="1100" dirty="0">
                <a:latin typeface="Titillium Web"/>
                <a:cs typeface="Titillium Web"/>
              </a:rPr>
              <a:t>all’individuazione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percorsi</a:t>
            </a:r>
            <a:r>
              <a:rPr sz="1100" spc="16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innovazione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prodotto,</a:t>
            </a:r>
            <a:r>
              <a:rPr sz="1100" spc="16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5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processo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155" dirty="0">
                <a:latin typeface="Titillium Web"/>
                <a:cs typeface="Titillium Web"/>
              </a:rPr>
              <a:t>  </a:t>
            </a:r>
            <a:r>
              <a:rPr sz="1100" spc="-25" dirty="0">
                <a:latin typeface="Titillium Web"/>
                <a:cs typeface="Titillium Web"/>
              </a:rPr>
              <a:t>si </a:t>
            </a:r>
            <a:r>
              <a:rPr sz="1100" spc="-10" dirty="0">
                <a:latin typeface="Titillium Web"/>
                <a:cs typeface="Titillium Web"/>
              </a:rPr>
              <a:t>organizzazione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PMI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ts val="154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Agevolazioni</a:t>
            </a:r>
            <a:r>
              <a:rPr sz="1300" b="1" spc="-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 80%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ammissibili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AutoNum type="alphaLcParenR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30.000€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microimprese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lphaLcParenR"/>
              <a:tabLst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40.000€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piccole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imprese</a:t>
            </a:r>
            <a:endParaRPr sz="1100">
              <a:latin typeface="Titillium Web"/>
              <a:cs typeface="Titillium Web"/>
            </a:endParaRPr>
          </a:p>
          <a:p>
            <a:pPr marL="241300" indent="-228600">
              <a:lnSpc>
                <a:spcPct val="100000"/>
              </a:lnSpc>
              <a:buAutoNum type="alphaLcParenR"/>
              <a:tabLst>
                <a:tab pos="240665" algn="l"/>
                <a:tab pos="241300" algn="l"/>
              </a:tabLst>
            </a:pPr>
            <a:r>
              <a:rPr sz="1100" dirty="0">
                <a:latin typeface="Titillium Web"/>
                <a:cs typeface="Titillium Web"/>
              </a:rPr>
              <a:t>50.000€</a:t>
            </a:r>
            <a:r>
              <a:rPr sz="1100" spc="-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medie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imprese</a:t>
            </a:r>
            <a:endParaRPr sz="1100">
              <a:latin typeface="Titillium Web"/>
              <a:cs typeface="Titillium Web"/>
            </a:endParaRPr>
          </a:p>
          <a:p>
            <a:pPr marL="12700" algn="just">
              <a:lnSpc>
                <a:spcPct val="100000"/>
              </a:lnSpc>
              <a:spcBef>
                <a:spcPts val="1300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FASE</a:t>
            </a:r>
            <a:r>
              <a:rPr sz="1300" b="1" spc="15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60" dirty="0">
                <a:solidFill>
                  <a:srgbClr val="243B8A"/>
                </a:solidFill>
                <a:latin typeface="Titillium Web"/>
                <a:cs typeface="Titillium Web"/>
              </a:rPr>
              <a:t>2</a:t>
            </a:r>
            <a:endParaRPr sz="1300">
              <a:latin typeface="Titillium Web"/>
              <a:cs typeface="Titillium Web"/>
            </a:endParaRPr>
          </a:p>
          <a:p>
            <a:pPr marL="12700" marR="8255">
              <a:lnSpc>
                <a:spcPct val="99300"/>
              </a:lnSpc>
              <a:spcBef>
                <a:spcPts val="30"/>
              </a:spcBef>
            </a:pPr>
            <a:r>
              <a:rPr sz="1100" dirty="0">
                <a:latin typeface="Titillium Web"/>
                <a:cs typeface="Titillium Web"/>
              </a:rPr>
              <a:t>Intervento per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rafforzamento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rilancio della competitività delle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PMI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mediante </a:t>
            </a:r>
            <a:r>
              <a:rPr sz="1100" spc="-25" dirty="0">
                <a:latin typeface="Titillium Web"/>
                <a:cs typeface="Titillium Web"/>
              </a:rPr>
              <a:t>la </a:t>
            </a:r>
            <a:r>
              <a:rPr sz="1100" spc="-10" dirty="0">
                <a:latin typeface="Titillium Web"/>
                <a:cs typeface="Titillium Web"/>
              </a:rPr>
              <a:t>concessione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un contributo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la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realizzazione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progetti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innovazione </a:t>
            </a: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Progetti</a:t>
            </a:r>
            <a:r>
              <a:rPr sz="1300" b="1" spc="-2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 min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250k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max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2,5mln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Durata</a:t>
            </a:r>
            <a:r>
              <a:rPr sz="1300" b="1" spc="-3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 max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18</a:t>
            </a:r>
            <a:r>
              <a:rPr sz="1100" spc="-20" dirty="0">
                <a:latin typeface="Titillium Web"/>
                <a:cs typeface="Titillium Web"/>
              </a:rPr>
              <a:t> mesi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3128" y="1910841"/>
            <a:ext cx="5949315" cy="715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tillium Web"/>
                <a:cs typeface="Titillium Web"/>
              </a:rPr>
              <a:t>58</a:t>
            </a:r>
            <a:r>
              <a:rPr sz="1800" spc="10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Milioni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dirty="0">
                <a:latin typeface="Titillium Web"/>
                <a:cs typeface="Titillium Web"/>
              </a:rPr>
              <a:t>di</a:t>
            </a:r>
            <a:r>
              <a:rPr sz="1800" spc="5" dirty="0">
                <a:latin typeface="Titillium Web"/>
                <a:cs typeface="Titillium Web"/>
              </a:rPr>
              <a:t> </a:t>
            </a:r>
            <a:r>
              <a:rPr sz="1800" spc="-20" dirty="0">
                <a:latin typeface="Titillium Web"/>
                <a:cs typeface="Titillium Web"/>
              </a:rPr>
              <a:t>euro</a:t>
            </a:r>
            <a:endParaRPr sz="1800">
              <a:latin typeface="Titillium Web"/>
              <a:cs typeface="Titillium Web"/>
            </a:endParaRPr>
          </a:p>
          <a:p>
            <a:pPr marR="5080" algn="r">
              <a:lnSpc>
                <a:spcPct val="100000"/>
              </a:lnSpc>
              <a:spcBef>
                <a:spcPts val="1705"/>
              </a:spcBef>
            </a:pPr>
            <a:r>
              <a:rPr sz="1300" b="1" dirty="0">
                <a:solidFill>
                  <a:srgbClr val="243B8A"/>
                </a:solidFill>
                <a:latin typeface="Titillium Web"/>
                <a:cs typeface="Titillium Web"/>
              </a:rPr>
              <a:t>Spese</a:t>
            </a:r>
            <a:r>
              <a:rPr sz="1300" b="1" spc="10" dirty="0">
                <a:solidFill>
                  <a:srgbClr val="243B8A"/>
                </a:solidFill>
                <a:latin typeface="Titillium Web"/>
                <a:cs typeface="Titillium Web"/>
              </a:rPr>
              <a:t> </a:t>
            </a: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ammissibili</a:t>
            </a:r>
            <a:endParaRPr sz="1300">
              <a:latin typeface="Titillium Web"/>
              <a:cs typeface="Titillium Web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26034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051930" y="2602483"/>
            <a:ext cx="5386070" cy="3776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10" dirty="0">
                <a:latin typeface="Titillium Web"/>
                <a:cs typeface="Titillium Web"/>
              </a:rPr>
              <a:t> personale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Strumenti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attrezzature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Ricerca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contrattuale,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competenze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</a:t>
            </a:r>
            <a:r>
              <a:rPr sz="1100" spc="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brevetti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Servizi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consulenza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sostegno</a:t>
            </a:r>
            <a:r>
              <a:rPr sz="1100" spc="-4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all’innovazione</a:t>
            </a:r>
            <a:endParaRPr sz="1100">
              <a:latin typeface="Titillium Web"/>
              <a:cs typeface="Titillium Web"/>
            </a:endParaRPr>
          </a:p>
          <a:p>
            <a:pPr marL="184785" marR="5080" indent="-172720" algn="just">
              <a:lnSpc>
                <a:spcPct val="100000"/>
              </a:lnSpc>
              <a:buChar char="-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generali supplementari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 altri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costi di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esercizio,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compresi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 costi dei materiali,</a:t>
            </a:r>
            <a:r>
              <a:rPr sz="1100" spc="1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delle </a:t>
            </a:r>
            <a:r>
              <a:rPr sz="1100" dirty="0">
                <a:latin typeface="Titillium Web"/>
                <a:cs typeface="Titillium Web"/>
              </a:rPr>
              <a:t>forniture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prodotti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analoghi,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direttamente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imputabili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progetto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(25%</a:t>
            </a:r>
            <a:r>
              <a:rPr sz="1100" spc="1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micro, </a:t>
            </a:r>
            <a:r>
              <a:rPr sz="1100" dirty="0">
                <a:latin typeface="Titillium Web"/>
                <a:cs typeface="Titillium Web"/>
              </a:rPr>
              <a:t>20%</a:t>
            </a:r>
            <a:r>
              <a:rPr sz="1100" spc="-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piccole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15%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medie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imprese).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Sostegno</a:t>
            </a:r>
            <a:endParaRPr sz="1300">
              <a:latin typeface="Titillium Web"/>
              <a:cs typeface="Titillium Web"/>
            </a:endParaRPr>
          </a:p>
          <a:p>
            <a:pPr marL="12700" marR="5080" algn="just">
              <a:lnSpc>
                <a:spcPct val="100000"/>
              </a:lnSpc>
              <a:spcBef>
                <a:spcPts val="20"/>
              </a:spcBef>
            </a:pPr>
            <a:r>
              <a:rPr sz="1100" dirty="0">
                <a:latin typeface="Titillium Web"/>
                <a:cs typeface="Titillium Web"/>
              </a:rPr>
              <a:t>Il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contributo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è</a:t>
            </a:r>
            <a:r>
              <a:rPr sz="1100" spc="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concesso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4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copertura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50%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spese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ammissibili.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aiuti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previsto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nelle </a:t>
            </a:r>
            <a:r>
              <a:rPr sz="1100" dirty="0">
                <a:latin typeface="Titillium Web"/>
                <a:cs typeface="Titillium Web"/>
              </a:rPr>
              <a:t>due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fasi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sono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concessi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rispetto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Regolamento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UE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n.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651/2014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della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Commissione </a:t>
            </a:r>
            <a:r>
              <a:rPr sz="1100" dirty="0">
                <a:latin typeface="Titillium Web"/>
                <a:cs typeface="Titillium Web"/>
              </a:rPr>
              <a:t>Europea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17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giugno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2014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s.m.i.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particolare,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secondo quanto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stabilito</a:t>
            </a:r>
            <a:r>
              <a:rPr sz="1100" spc="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limiti </a:t>
            </a:r>
            <a:r>
              <a:rPr sz="1100" spc="-10" dirty="0">
                <a:latin typeface="Titillium Web"/>
                <a:cs typeface="Titillium Web"/>
              </a:rPr>
              <a:t>delle </a:t>
            </a:r>
            <a:r>
              <a:rPr sz="1100" dirty="0">
                <a:latin typeface="Titillium Web"/>
                <a:cs typeface="Titillium Web"/>
              </a:rPr>
              <a:t>disposizioni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contenute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art.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28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“Aiuti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all’innovazione</a:t>
            </a:r>
            <a:r>
              <a:rPr sz="1100" spc="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favore</a:t>
            </a:r>
            <a:r>
              <a:rPr sz="1100" spc="6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4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PMI”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6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nell’art.</a:t>
            </a:r>
            <a:r>
              <a:rPr sz="1100" spc="5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29</a:t>
            </a:r>
            <a:r>
              <a:rPr sz="1100" spc="7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“Aiuti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l’innovazione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dei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processi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dell’organizzazione”.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Gli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aiuti</a:t>
            </a:r>
            <a:r>
              <a:rPr sz="1100" spc="130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135" dirty="0">
                <a:latin typeface="Titillium Web"/>
                <a:cs typeface="Titillium Web"/>
              </a:rPr>
              <a:t>  </a:t>
            </a:r>
            <a:r>
              <a:rPr sz="1100" dirty="0">
                <a:latin typeface="Titillium Web"/>
                <a:cs typeface="Titillium Web"/>
              </a:rPr>
              <a:t>l’acquisizione</a:t>
            </a:r>
            <a:r>
              <a:rPr sz="1100" spc="495" dirty="0">
                <a:latin typeface="Titillium Web"/>
                <a:cs typeface="Titillium Web"/>
              </a:rPr>
              <a:t> </a:t>
            </a:r>
            <a:r>
              <a:rPr sz="1100" spc="-25" dirty="0">
                <a:latin typeface="Titillium Web"/>
                <a:cs typeface="Titillium Web"/>
              </a:rPr>
              <a:t>di </a:t>
            </a:r>
            <a:r>
              <a:rPr sz="1100" dirty="0">
                <a:latin typeface="Titillium Web"/>
                <a:cs typeface="Titillium Web"/>
              </a:rPr>
              <a:t>immobilizzazioni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materiali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e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immateriali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sono</a:t>
            </a:r>
            <a:r>
              <a:rPr sz="1100" spc="2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concessi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nei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limiti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delle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intensità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di</a:t>
            </a:r>
            <a:r>
              <a:rPr sz="1100" spc="210" dirty="0">
                <a:latin typeface="Titillium Web"/>
                <a:cs typeface="Titillium Web"/>
              </a:rPr>
              <a:t> </a:t>
            </a:r>
            <a:r>
              <a:rPr sz="1100" spc="-20" dirty="0">
                <a:latin typeface="Titillium Web"/>
                <a:cs typeface="Titillium Web"/>
              </a:rPr>
              <a:t>aiuto </a:t>
            </a:r>
            <a:r>
              <a:rPr sz="1100" dirty="0">
                <a:latin typeface="Titillium Web"/>
                <a:cs typeface="Titillium Web"/>
              </a:rPr>
              <a:t>previste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dalla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Carta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degli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aiuti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regionale</a:t>
            </a:r>
            <a:r>
              <a:rPr sz="1100" spc="10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2022-</a:t>
            </a:r>
            <a:r>
              <a:rPr sz="1100" dirty="0">
                <a:latin typeface="Titillium Web"/>
                <a:cs typeface="Titillium Web"/>
              </a:rPr>
              <a:t>27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(art.</a:t>
            </a:r>
            <a:r>
              <a:rPr sz="1100" spc="1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14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GBER),</a:t>
            </a:r>
            <a:r>
              <a:rPr sz="1100" spc="13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in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de</a:t>
            </a:r>
            <a:r>
              <a:rPr sz="1100" spc="114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minimis</a:t>
            </a:r>
            <a:r>
              <a:rPr sz="1100" spc="1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o</a:t>
            </a:r>
            <a:r>
              <a:rPr sz="1100" spc="1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Quadro temporaneo</a:t>
            </a:r>
            <a:r>
              <a:rPr sz="1100" spc="2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Ucraina.</a:t>
            </a:r>
            <a:endParaRPr sz="1100">
              <a:latin typeface="Titillium Web"/>
              <a:cs typeface="Titillium Web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300" b="1" spc="-10" dirty="0">
                <a:solidFill>
                  <a:srgbClr val="243B8A"/>
                </a:solidFill>
                <a:latin typeface="Titillium Web"/>
                <a:cs typeface="Titillium Web"/>
              </a:rPr>
              <a:t>PROCEDIMENTO</a:t>
            </a:r>
            <a:endParaRPr sz="13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Fase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1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-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graduatoria</a:t>
            </a:r>
            <a:endParaRPr sz="1100">
              <a:latin typeface="Titillium Web"/>
              <a:cs typeface="Titillium Web"/>
            </a:endParaRPr>
          </a:p>
          <a:p>
            <a:pPr marL="184785" indent="-172720">
              <a:lnSpc>
                <a:spcPct val="100000"/>
              </a:lnSpc>
              <a:buFont typeface="Arial"/>
              <a:buChar char="•"/>
              <a:tabLst>
                <a:tab pos="185420" algn="l"/>
              </a:tabLst>
            </a:pPr>
            <a:r>
              <a:rPr sz="1100" dirty="0">
                <a:latin typeface="Titillium Web"/>
                <a:cs typeface="Titillium Web"/>
              </a:rPr>
              <a:t>Fase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2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2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sportello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2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Imprese</a:t>
            </a:r>
            <a:r>
              <a:rPr sz="1100" spc="-30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danneggiate</a:t>
            </a:r>
            <a:r>
              <a:rPr sz="1100" spc="-2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dal </a:t>
            </a:r>
            <a:r>
              <a:rPr sz="1100" spc="-10" dirty="0">
                <a:latin typeface="Titillium Web"/>
                <a:cs typeface="Titillium Web"/>
              </a:rPr>
              <a:t>sisma</a:t>
            </a:r>
            <a:endParaRPr sz="1100">
              <a:latin typeface="Titillium Web"/>
              <a:cs typeface="Titillium Web"/>
            </a:endParaRPr>
          </a:p>
          <a:p>
            <a:pPr marL="546100">
              <a:lnSpc>
                <a:spcPct val="100000"/>
              </a:lnSpc>
            </a:pPr>
            <a:r>
              <a:rPr sz="1100" dirty="0">
                <a:latin typeface="Titillium Web"/>
                <a:cs typeface="Titillium Web"/>
              </a:rPr>
              <a:t>–</a:t>
            </a:r>
            <a:r>
              <a:rPr sz="1100" spc="21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a</a:t>
            </a:r>
            <a:r>
              <a:rPr sz="1100" spc="-1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graduatoria</a:t>
            </a:r>
            <a:r>
              <a:rPr sz="1100" spc="-50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per</a:t>
            </a:r>
            <a:r>
              <a:rPr sz="1100" spc="-35" dirty="0">
                <a:latin typeface="Titillium Web"/>
                <a:cs typeface="Titillium Web"/>
              </a:rPr>
              <a:t> </a:t>
            </a:r>
            <a:r>
              <a:rPr sz="1100" dirty="0">
                <a:latin typeface="Titillium Web"/>
                <a:cs typeface="Titillium Web"/>
              </a:rPr>
              <a:t>le</a:t>
            </a:r>
            <a:r>
              <a:rPr sz="1100" spc="-15" dirty="0">
                <a:latin typeface="Titillium Web"/>
                <a:cs typeface="Titillium Web"/>
              </a:rPr>
              <a:t> </a:t>
            </a:r>
            <a:r>
              <a:rPr sz="1100" spc="-10" dirty="0">
                <a:latin typeface="Titillium Web"/>
                <a:cs typeface="Titillium Web"/>
              </a:rPr>
              <a:t>restanti</a:t>
            </a:r>
            <a:endParaRPr sz="1100">
              <a:latin typeface="Titillium Web"/>
              <a:cs typeface="Titillium We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3869" y="1509522"/>
            <a:ext cx="771525" cy="601980"/>
          </a:xfrm>
          <a:custGeom>
            <a:avLst/>
            <a:gdLst/>
            <a:ahLst/>
            <a:cxnLst/>
            <a:rect l="l" t="t" r="r" b="b"/>
            <a:pathLst>
              <a:path w="771525" h="601980">
                <a:moveTo>
                  <a:pt x="0" y="300989"/>
                </a:moveTo>
                <a:lnTo>
                  <a:pt x="3519" y="260145"/>
                </a:lnTo>
                <a:lnTo>
                  <a:pt x="13773" y="220971"/>
                </a:lnTo>
                <a:lnTo>
                  <a:pt x="30300" y="183826"/>
                </a:lnTo>
                <a:lnTo>
                  <a:pt x="52642" y="149069"/>
                </a:lnTo>
                <a:lnTo>
                  <a:pt x="80340" y="117059"/>
                </a:lnTo>
                <a:lnTo>
                  <a:pt x="112933" y="88153"/>
                </a:lnTo>
                <a:lnTo>
                  <a:pt x="149962" y="62711"/>
                </a:lnTo>
                <a:lnTo>
                  <a:pt x="190968" y="41091"/>
                </a:lnTo>
                <a:lnTo>
                  <a:pt x="235491" y="23651"/>
                </a:lnTo>
                <a:lnTo>
                  <a:pt x="283073" y="10750"/>
                </a:lnTo>
                <a:lnTo>
                  <a:pt x="333253" y="2747"/>
                </a:lnTo>
                <a:lnTo>
                  <a:pt x="385571" y="0"/>
                </a:lnTo>
                <a:lnTo>
                  <a:pt x="437890" y="2747"/>
                </a:lnTo>
                <a:lnTo>
                  <a:pt x="488070" y="10750"/>
                </a:lnTo>
                <a:lnTo>
                  <a:pt x="535652" y="23651"/>
                </a:lnTo>
                <a:lnTo>
                  <a:pt x="580175" y="41091"/>
                </a:lnTo>
                <a:lnTo>
                  <a:pt x="621181" y="62711"/>
                </a:lnTo>
                <a:lnTo>
                  <a:pt x="658210" y="88153"/>
                </a:lnTo>
                <a:lnTo>
                  <a:pt x="690803" y="117059"/>
                </a:lnTo>
                <a:lnTo>
                  <a:pt x="718501" y="149069"/>
                </a:lnTo>
                <a:lnTo>
                  <a:pt x="740843" y="183826"/>
                </a:lnTo>
                <a:lnTo>
                  <a:pt x="757370" y="220971"/>
                </a:lnTo>
                <a:lnTo>
                  <a:pt x="767624" y="260145"/>
                </a:lnTo>
                <a:lnTo>
                  <a:pt x="771143" y="300989"/>
                </a:lnTo>
                <a:lnTo>
                  <a:pt x="767624" y="341834"/>
                </a:lnTo>
                <a:lnTo>
                  <a:pt x="757370" y="381008"/>
                </a:lnTo>
                <a:lnTo>
                  <a:pt x="740843" y="418153"/>
                </a:lnTo>
                <a:lnTo>
                  <a:pt x="718501" y="452910"/>
                </a:lnTo>
                <a:lnTo>
                  <a:pt x="690803" y="484920"/>
                </a:lnTo>
                <a:lnTo>
                  <a:pt x="658210" y="513826"/>
                </a:lnTo>
                <a:lnTo>
                  <a:pt x="621181" y="539268"/>
                </a:lnTo>
                <a:lnTo>
                  <a:pt x="580175" y="560888"/>
                </a:lnTo>
                <a:lnTo>
                  <a:pt x="535652" y="578328"/>
                </a:lnTo>
                <a:lnTo>
                  <a:pt x="488070" y="591229"/>
                </a:lnTo>
                <a:lnTo>
                  <a:pt x="437890" y="599232"/>
                </a:lnTo>
                <a:lnTo>
                  <a:pt x="385571" y="601979"/>
                </a:lnTo>
                <a:lnTo>
                  <a:pt x="333253" y="599232"/>
                </a:lnTo>
                <a:lnTo>
                  <a:pt x="283073" y="591229"/>
                </a:lnTo>
                <a:lnTo>
                  <a:pt x="235491" y="578328"/>
                </a:lnTo>
                <a:lnTo>
                  <a:pt x="190968" y="560888"/>
                </a:lnTo>
                <a:lnTo>
                  <a:pt x="149962" y="539268"/>
                </a:lnTo>
                <a:lnTo>
                  <a:pt x="112933" y="513826"/>
                </a:lnTo>
                <a:lnTo>
                  <a:pt x="80340" y="484920"/>
                </a:lnTo>
                <a:lnTo>
                  <a:pt x="52642" y="452910"/>
                </a:lnTo>
                <a:lnTo>
                  <a:pt x="30300" y="418153"/>
                </a:lnTo>
                <a:lnTo>
                  <a:pt x="13773" y="381008"/>
                </a:lnTo>
                <a:lnTo>
                  <a:pt x="3519" y="341834"/>
                </a:lnTo>
                <a:lnTo>
                  <a:pt x="0" y="300989"/>
                </a:lnTo>
                <a:close/>
              </a:path>
            </a:pathLst>
          </a:custGeom>
          <a:ln w="28575">
            <a:solidFill>
              <a:srgbClr val="0F0C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/>
              <a:t>P</a:t>
            </a:r>
            <a:r>
              <a:rPr spc="15" dirty="0"/>
              <a:t> </a:t>
            </a:r>
            <a:r>
              <a:rPr dirty="0"/>
              <a:t>N</a:t>
            </a:r>
            <a:r>
              <a:rPr spc="25" dirty="0"/>
              <a:t> </a:t>
            </a:r>
            <a:r>
              <a:rPr dirty="0"/>
              <a:t>C</a:t>
            </a:r>
            <a:r>
              <a:rPr spc="375" dirty="0"/>
              <a:t> </a:t>
            </a:r>
            <a:r>
              <a:rPr dirty="0"/>
              <a:t>P</a:t>
            </a:r>
            <a:r>
              <a:rPr spc="20" dirty="0"/>
              <a:t> </a:t>
            </a:r>
            <a:r>
              <a:rPr dirty="0"/>
              <a:t>N</a:t>
            </a:r>
            <a:r>
              <a:rPr spc="20" dirty="0"/>
              <a:t> </a:t>
            </a:r>
            <a:r>
              <a:rPr dirty="0"/>
              <a:t>R</a:t>
            </a:r>
            <a:r>
              <a:rPr spc="25" dirty="0"/>
              <a:t> </a:t>
            </a:r>
            <a:r>
              <a:rPr dirty="0"/>
              <a:t>R</a:t>
            </a:r>
            <a:r>
              <a:rPr spc="365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I</a:t>
            </a:r>
            <a:r>
              <a:rPr spc="10" dirty="0"/>
              <a:t> </a:t>
            </a:r>
            <a:r>
              <a:rPr dirty="0"/>
              <a:t>S</a:t>
            </a:r>
            <a:r>
              <a:rPr spc="15" dirty="0"/>
              <a:t> </a:t>
            </a:r>
            <a:r>
              <a:rPr dirty="0"/>
              <a:t>M</a:t>
            </a:r>
            <a:r>
              <a:rPr spc="25" dirty="0"/>
              <a:t> </a:t>
            </a:r>
            <a:r>
              <a:rPr dirty="0"/>
              <a:t>I</a:t>
            </a:r>
            <a:r>
              <a:rPr spc="370" dirty="0"/>
              <a:t> </a:t>
            </a:r>
            <a:r>
              <a:rPr dirty="0"/>
              <a:t>2</a:t>
            </a:r>
            <a:r>
              <a:rPr spc="20" dirty="0"/>
              <a:t> </a:t>
            </a:r>
            <a:r>
              <a:rPr dirty="0"/>
              <a:t>0</a:t>
            </a:r>
            <a:r>
              <a:rPr spc="15" dirty="0"/>
              <a:t> </a:t>
            </a:r>
            <a:r>
              <a:rPr dirty="0"/>
              <a:t>0</a:t>
            </a:r>
            <a:r>
              <a:rPr spc="20" dirty="0"/>
              <a:t> </a:t>
            </a:r>
            <a:r>
              <a:rPr dirty="0"/>
              <a:t>9</a:t>
            </a:r>
            <a:r>
              <a:rPr spc="25" dirty="0"/>
              <a:t> </a:t>
            </a:r>
            <a:r>
              <a:rPr dirty="0"/>
              <a:t>-</a:t>
            </a:r>
            <a:r>
              <a:rPr spc="25" dirty="0"/>
              <a:t> </a:t>
            </a:r>
            <a:r>
              <a:rPr dirty="0"/>
              <a:t>2 0 1</a:t>
            </a:r>
            <a:r>
              <a:rPr spc="-5" dirty="0"/>
              <a:t> </a:t>
            </a:r>
            <a:r>
              <a:rPr spc="-50" dirty="0"/>
              <a:t>6</a:t>
            </a:r>
            <a:r>
              <a:rPr spc="500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5040</Words>
  <Application>Microsoft Office PowerPoint</Application>
  <PresentationFormat>Widescreen</PresentationFormat>
  <Paragraphs>460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Arial-BoldItalicMT</vt:lpstr>
      <vt:lpstr>Calibri</vt:lpstr>
      <vt:lpstr>Times New Roman</vt:lpstr>
      <vt:lpstr>Titillium Web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CONTRATTI DI SVILUPPO B1.1 Ordinanze n. 20 del 27.05.2022 e n. 31 del 30 giugno 2022</vt:lpstr>
      <vt:lpstr>NEXT APPENNINO Ordinanze n. 21 del 27.05.2022 e n. 31 del 30 giugno 2022 100 Milioni di euro</vt:lpstr>
      <vt:lpstr>NEXT APPENNINO Ordinanze n. 21 del 27.05.2022 e n. 31 del 30 giugno 2022 100 Milioni di euro</vt:lpstr>
      <vt:lpstr>INTERVENTI PER LA NASCITA, LO SVILUPPO E IL CONSOLIDAMENTO DI INIZIATIVE MICRO IMPRENDITORIALI E PER L’ATTRAZIONE E IL RIENTRO DI IMPRENDITORI Ordinanza n. 25 del 30 giugno 2022 100 Milioni di euro</vt:lpstr>
      <vt:lpstr>INTERVENTI PER L’INNOVAZIONE DIFFUSA – ‘CENTRO L’INNOVAZIONE’ B1.3.b Ordinanza n. 25 del 30 giugno 2022</vt:lpstr>
      <vt:lpstr>INTERVENTI PER L’AVVIO, IL RILANCIO E IL CONSOLIDAMENTO DI ATTIVITA’ ECONOMICHE B1.3.c E PER IL RIENTRO DI QUELLE TEMPORANEAMENTE DELOCALIZZATE</vt:lpstr>
      <vt:lpstr>Presentazione standard di PowerPoint</vt:lpstr>
      <vt:lpstr>INTERVENTI PER LO SVILUPPO DELLE IMPRESE CULTURALI, CREATIVE, TURISTICHE, SPORTIVE, ANCHE DEL TERZO SETTORE, ATTRAVERSO FORME DI SOSTEGNO A PROGETTI DI INVESTIMENTO E A PROGETI COLLABORATIVI DI INNOVAZIONE E DI SVILUPPO DI ATTRATTORI TURISTICI Ordinanze n. 29 del 30 giugno 2022</vt:lpstr>
      <vt:lpstr>CONTRIBUTI DESTINATI A SOGGETTI PUBBLICI PER INIZIATIVE DI PARTENARIATO SPECIALE PUBBLICO PRIVATO PER LA VALORIZZAZION EDEL PATRIMONIO STORICO-CULTURALE, AMBIENTALE E DI CULTURA SOCIALE Ordinanze n. 30 del 30 giugno 2022 80 Milioni di euro</vt:lpstr>
      <vt:lpstr>INTERVENTI PER L’INCLUSIONE E L’INNOVAZIONE SOCIALE ED IL RILANCIO ABITATIVO, RIVOLTI AD IMPRESE SOCIALI, TERZO SETTORE E COOPERATIVE DI COMUNITA’</vt:lpstr>
      <vt:lpstr>INTERVENTI PER L’INCLUSIONE E L’INNOVAZIONE SOCIALE ED IL RILANCIO ABITATIVO, RIVOLTI AD IMPRESE SOCIALI, TERZO SETTORE E COOPERATIVE DI COMUNITA’</vt:lpstr>
      <vt:lpstr>Presentazione standard di PowerPoint</vt:lpstr>
      <vt:lpstr>COSTITUZIONE DI FORME ASSOCIATIVE O CONSORTILI DI GESTIONE DELLE AREE AGRO-SILVO-PASTORALI Ordinanze n. 26 del 30 giugno 2022</vt:lpstr>
      <vt:lpstr>REALIZZAZIONE DI PIATTAFORME DI TRASFORMAZIONE TECNOLOGICA Ordinanze n. 27 del 30 giugno 2022</vt:lpstr>
      <vt:lpstr>ENERGIA DA FONTI RINNOVABILI E COMUNITA’ ENERGETICHE Ordinanze n. 24 del 30 giugno 2022 66 Milioni di euro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Misura B</dc:title>
  <dc:creator>chiara.ercoli</dc:creator>
  <cp:lastModifiedBy>Silvia</cp:lastModifiedBy>
  <cp:revision>1</cp:revision>
  <dcterms:created xsi:type="dcterms:W3CDTF">2022-07-25T09:00:52Z</dcterms:created>
  <dcterms:modified xsi:type="dcterms:W3CDTF">2022-07-25T12:30:53Z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2022-07-25T00:00:00Z</vt:filetime>
  </property>
  <property fmtid="{D5CDD505-2E9C-101B-9397-08002B2CF9AE}" pid="5" name="Producer">
    <vt:lpwstr>Microsoft® PowerPoint® 2019</vt:lpwstr>
  </property>
</Properties>
</file>